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57" r:id="rId3"/>
    <p:sldId id="258" r:id="rId4"/>
    <p:sldId id="261" r:id="rId5"/>
    <p:sldId id="309" r:id="rId6"/>
    <p:sldId id="260" r:id="rId7"/>
    <p:sldId id="262" r:id="rId8"/>
    <p:sldId id="263"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54" r:id="rId31"/>
    <p:sldId id="355" r:id="rId32"/>
    <p:sldId id="356" r:id="rId33"/>
    <p:sldId id="332" r:id="rId34"/>
    <p:sldId id="333" r:id="rId35"/>
    <p:sldId id="259" r:id="rId36"/>
    <p:sldId id="264" r:id="rId37"/>
    <p:sldId id="265" r:id="rId38"/>
    <p:sldId id="266" r:id="rId39"/>
    <p:sldId id="347" r:id="rId40"/>
    <p:sldId id="269" r:id="rId41"/>
    <p:sldId id="268" r:id="rId42"/>
    <p:sldId id="348" r:id="rId43"/>
    <p:sldId id="352" r:id="rId44"/>
    <p:sldId id="272" r:id="rId45"/>
    <p:sldId id="270" r:id="rId46"/>
    <p:sldId id="273" r:id="rId47"/>
    <p:sldId id="271" r:id="rId48"/>
    <p:sldId id="274" r:id="rId49"/>
    <p:sldId id="276" r:id="rId50"/>
    <p:sldId id="275" r:id="rId51"/>
    <p:sldId id="310" r:id="rId52"/>
    <p:sldId id="335" r:id="rId53"/>
    <p:sldId id="334" r:id="rId54"/>
    <p:sldId id="351" r:id="rId55"/>
    <p:sldId id="344" r:id="rId56"/>
    <p:sldId id="346" r:id="rId57"/>
    <p:sldId id="345" r:id="rId58"/>
    <p:sldId id="336" r:id="rId59"/>
    <p:sldId id="337" r:id="rId60"/>
    <p:sldId id="338" r:id="rId61"/>
    <p:sldId id="339" r:id="rId62"/>
    <p:sldId id="340" r:id="rId63"/>
    <p:sldId id="353" r:id="rId64"/>
    <p:sldId id="341" r:id="rId6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7" autoAdjust="0"/>
    <p:restoredTop sz="68613" autoAdjust="0"/>
  </p:normalViewPr>
  <p:slideViewPr>
    <p:cSldViewPr snapToGrid="0">
      <p:cViewPr varScale="1">
        <p:scale>
          <a:sx n="83" d="100"/>
          <a:sy n="83" d="100"/>
        </p:scale>
        <p:origin x="15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6FBF9-F07F-4072-8777-5CA84E618FA8}" type="datetimeFigureOut">
              <a:rPr lang="ru-RU" smtClean="0"/>
              <a:t>31.03.2023</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4DDAD3-CFF0-42AC-A26C-BDD91B89B586}" type="slidenum">
              <a:rPr lang="ru-RU" smtClean="0"/>
              <a:t>‹#›</a:t>
            </a:fld>
            <a:endParaRPr lang="ru-RU" dirty="0"/>
          </a:p>
        </p:txBody>
      </p:sp>
    </p:spTree>
    <p:extLst>
      <p:ext uri="{BB962C8B-B14F-4D97-AF65-F5344CB8AC3E}">
        <p14:creationId xmlns:p14="http://schemas.microsoft.com/office/powerpoint/2010/main" val="3815645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base.garant.ru/185634/53f89421bbdaf741eb2d1ecc4ddb4c33/"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publication.pravo.gov.ru/Document/View/0001202203210034?index=2&amp;rangeSize=1" TargetMode="External"/><Relationship Id="rId4" Type="http://schemas.openxmlformats.org/officeDocument/2006/relationships/hyperlink" Target="http://publication.pravo.gov.ru/Document/View/0001201905300028"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publication.pravo.gov.ru/Document/View/0001202203210034?index=2&amp;rangeSize=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lub.dns-shop.ru/blog/t-273-kvadrokopteryi-i-geksakopteryi/32494-kvadrokopteryi-kotoryie-mojno-ispolzovat-bez-registratsii/?utm_referrer=https://www.google.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favt.gov.ru/dejatelnost-ucet-bespilotnyh-grajdanskih-vozdyshnih-sudov/"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favt.gov.ru/public/bpla/post138.rt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consultantplus://offline/ref=F5C871337D96937D313CB8EE8D2504B5CD64B4891DC3B7254E9CADBADFF054727DB656AB301E9EDDD4kDL"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consultantplus://offline/ref=F5C871337D96937D313CB8EE8D2504B5CD64B4891BC6B7254E9CADBADFF054727DB656AB301E9EDED4kBL" TargetMode="External"/><Relationship Id="rId4" Type="http://schemas.openxmlformats.org/officeDocument/2006/relationships/hyperlink" Target="consultantplus://offline/ref=F5C871337D96937D313CB8EE8D2504B5CD64B78610CAB7254E9CADBADFF054727DB656AB301E9EDDD4kFL"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favt.gov.ru/public/bpla/fap128.rtf"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favt.gov.ru/public/bpla/fap249.pdf"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D0F12CF-243C-4BB4-86D3-F04DFC186315}" type="slidenum">
              <a:rPr lang="ru-RU" smtClean="0"/>
              <a:t>1</a:t>
            </a:fld>
            <a:endParaRPr lang="ru-RU" dirty="0"/>
          </a:p>
        </p:txBody>
      </p:sp>
    </p:spTree>
    <p:extLst>
      <p:ext uri="{BB962C8B-B14F-4D97-AF65-F5344CB8AC3E}">
        <p14:creationId xmlns:p14="http://schemas.microsoft.com/office/powerpoint/2010/main" val="3562009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Авиация, используемая в целях осуществления функций государства и обеспечения решения указанных в настоящем пункте задач, относится к государственной авиации.</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13</a:t>
            </a:fld>
            <a:endParaRPr lang="ru-RU" dirty="0"/>
          </a:p>
        </p:txBody>
      </p:sp>
    </p:spTree>
    <p:extLst>
      <p:ext uri="{BB962C8B-B14F-4D97-AF65-F5344CB8AC3E}">
        <p14:creationId xmlns:p14="http://schemas.microsoft.com/office/powerpoint/2010/main" val="3429077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Государственная авиация, используемая для решения задач в области обороны Российской Федерации Вооруженными Силами Российской Федерации, привлекаемыми в этих целях другими войсками, воинскими формированиями и органами, относится к государственной военной авиации.</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14</a:t>
            </a:fld>
            <a:endParaRPr lang="ru-RU" dirty="0"/>
          </a:p>
        </p:txBody>
      </p:sp>
    </p:spTree>
    <p:extLst>
      <p:ext uri="{BB962C8B-B14F-4D97-AF65-F5344CB8AC3E}">
        <p14:creationId xmlns:p14="http://schemas.microsoft.com/office/powerpoint/2010/main" val="3613500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Государственная авиация, используемая для решения возложенных на федеральные органы исполнительной власти и Государственную корпорацию по космической деятельности "Роскосмос" задач в области обеспечения безопасности Российской Федерации, сфере обеспечения безопасности объектов государственной охраны, сфере охраны общественного порядка, обеспечения общественной безопасности и противодействия преступности, а также в областях таможенного дела, космической деятельности, гражданской обороны, защиты населения и территорий от чрезвычайных ситуаций природного и техногенного характера, в том числе обеспечения безопасности людей на водных объектах и пожарной безопасности, относится к государственной авиации специального назначения.</a:t>
            </a:r>
          </a:p>
          <a:p>
            <a:r>
              <a:rPr lang="ru-RU" sz="1200" kern="1200" dirty="0" smtClean="0">
                <a:solidFill>
                  <a:schemeClr val="tx1"/>
                </a:solidFill>
                <a:effectLst/>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15</a:t>
            </a:fld>
            <a:endParaRPr lang="ru-RU" dirty="0"/>
          </a:p>
        </p:txBody>
      </p:sp>
    </p:spTree>
    <p:extLst>
      <p:ext uri="{BB962C8B-B14F-4D97-AF65-F5344CB8AC3E}">
        <p14:creationId xmlns:p14="http://schemas.microsoft.com/office/powerpoint/2010/main" val="603988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Экспериментальная авиация.</a:t>
            </a:r>
          </a:p>
          <a:p>
            <a:endParaRPr lang="ru-RU" dirty="0" smtClean="0"/>
          </a:p>
          <a:p>
            <a:r>
              <a:rPr lang="ru-RU" dirty="0" smtClean="0"/>
              <a:t>1. Авиация, используемая для проведения опытно-конструкторских, экспериментальных, научно-исследовательских работ, а также испытаний авиационной и другой техники, относится к экспериментальной авиации.</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16</a:t>
            </a:fld>
            <a:endParaRPr lang="ru-RU" dirty="0"/>
          </a:p>
        </p:txBody>
      </p:sp>
    </p:spTree>
    <p:extLst>
      <p:ext uri="{BB962C8B-B14F-4D97-AF65-F5344CB8AC3E}">
        <p14:creationId xmlns:p14="http://schemas.microsoft.com/office/powerpoint/2010/main" val="2316868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Государственной регистрации подлежат предназначенные для выполнения полетов следующие воздушные суда:</a:t>
            </a:r>
          </a:p>
          <a:p>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беспилотные воздушные суда, за исключением беспилотных гражданских воздушных судов с максимальной взлетной массой 30 килограммов и менее, и пилотируемые гражданские воздушные суда, за исключением сверхлегких пилотируемых гражданских воздушных судов с массой конструкции 115 килограммов и менее;</a:t>
            </a: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 государственные воздушные суда.</a:t>
            </a: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 Экспериментальные воздушные суда </a:t>
            </a:r>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17</a:t>
            </a:fld>
            <a:endParaRPr lang="ru-RU" dirty="0"/>
          </a:p>
        </p:txBody>
      </p:sp>
    </p:spTree>
    <p:extLst>
      <p:ext uri="{BB962C8B-B14F-4D97-AF65-F5344CB8AC3E}">
        <p14:creationId xmlns:p14="http://schemas.microsoft.com/office/powerpoint/2010/main" val="1978238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Государственные воздушные суда регистрируются в порядке, установленном уполномоченным органом в области обороны, по согласованию с уполномоченными органами, имеющими подразделения государственной авиации.</a:t>
            </a:r>
          </a:p>
          <a:p>
            <a:endParaRPr lang="ru-RU" dirty="0" smtClean="0"/>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18</a:t>
            </a:fld>
            <a:endParaRPr lang="ru-RU" dirty="0"/>
          </a:p>
        </p:txBody>
      </p:sp>
    </p:spTree>
    <p:extLst>
      <p:ext uri="{BB962C8B-B14F-4D97-AF65-F5344CB8AC3E}">
        <p14:creationId xmlns:p14="http://schemas.microsoft.com/office/powerpoint/2010/main" val="3920129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 Ведение Государственного реестра гражданских воздушных судов Российской Федерации возлагается на уполномоченный орган в области гражданской авиации.</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19</a:t>
            </a:fld>
            <a:endParaRPr lang="ru-RU" dirty="0"/>
          </a:p>
        </p:txBody>
      </p:sp>
    </p:spTree>
    <p:extLst>
      <p:ext uri="{BB962C8B-B14F-4D97-AF65-F5344CB8AC3E}">
        <p14:creationId xmlns:p14="http://schemas.microsoft.com/office/powerpoint/2010/main" val="2132231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Экспериментальные воздушные суда подлежат государственному учету с выдачей соответствующих документов уполномоченным органом в области оборонной промышленности.</a:t>
            </a:r>
          </a:p>
          <a:p>
            <a:r>
              <a:rPr lang="ru-RU" sz="1200" b="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20</a:t>
            </a:fld>
            <a:endParaRPr lang="ru-RU" dirty="0"/>
          </a:p>
        </p:txBody>
      </p:sp>
    </p:spTree>
    <p:extLst>
      <p:ext uri="{BB962C8B-B14F-4D97-AF65-F5344CB8AC3E}">
        <p14:creationId xmlns:p14="http://schemas.microsoft.com/office/powerpoint/2010/main" val="3404610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	Беспилотные гражданские воздушные суда с максимальной взлетной массой от 0,15 килограмма до 30 килограммов, ввезенные в Российскую Федерацию или произведенные в Российской Федерации, подлежат государственному учету федеральным органом исполнительной власти, осуществляющим функции по оказанию государственных услуг и управлению государственным имуществом в сфере гражданской авиации, в порядке, установленном Правительством Российской Федерации.</a:t>
            </a:r>
          </a:p>
          <a:p>
            <a:r>
              <a:rPr lang="ru-RU" dirty="0" smtClean="0"/>
              <a:t>	Воздушное судно, зарегистрированное или учтенное в установленном порядке в Российской Федерации, приобретает национальную принадлежность Российской Федерации.</a:t>
            </a:r>
          </a:p>
          <a:p>
            <a:endParaRPr lang="ru-RU" dirty="0" smtClean="0"/>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21</a:t>
            </a:fld>
            <a:endParaRPr lang="ru-RU" dirty="0"/>
          </a:p>
        </p:txBody>
      </p:sp>
    </p:spTree>
    <p:extLst>
      <p:ext uri="{BB962C8B-B14F-4D97-AF65-F5344CB8AC3E}">
        <p14:creationId xmlns:p14="http://schemas.microsoft.com/office/powerpoint/2010/main" val="193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fontAlgn="base"/>
            <a:r>
              <a:rPr lang="ru-RU" sz="1200" kern="1200" dirty="0" smtClean="0">
                <a:solidFill>
                  <a:schemeClr val="tx1"/>
                </a:solidFill>
                <a:effectLst/>
                <a:latin typeface="+mn-lt"/>
                <a:ea typeface="+mn-ea"/>
                <a:cs typeface="+mn-cs"/>
              </a:rPr>
              <a:t>Правила регистрации квадрокоптеров постоянно меняются — в частности, снижается максимальная взлётная масса устройств, подлежащих постановке на учёт. Взлётная масса</a:t>
            </a:r>
            <a:r>
              <a:rPr lang="ru-RU" sz="1200" b="1" kern="1200" dirty="0" smtClean="0">
                <a:solidFill>
                  <a:schemeClr val="tx1"/>
                </a:solidFill>
                <a:effectLst/>
                <a:latin typeface="+mn-lt"/>
                <a:ea typeface="+mn-ea"/>
                <a:cs typeface="+mn-cs"/>
              </a:rPr>
              <a:t> — </a:t>
            </a:r>
            <a:r>
              <a:rPr lang="ru-RU" sz="1200" kern="1200" dirty="0" smtClean="0">
                <a:solidFill>
                  <a:schemeClr val="tx1"/>
                </a:solidFill>
                <a:effectLst/>
                <a:latin typeface="+mn-lt"/>
                <a:ea typeface="+mn-ea"/>
                <a:cs typeface="+mn-cs"/>
              </a:rPr>
              <a:t>это специальный параметр, обозначающий максимальную массу, с которой воздушное судно может летать безопасно.</a:t>
            </a:r>
          </a:p>
          <a:p>
            <a:pPr fontAlgn="base"/>
            <a:r>
              <a:rPr lang="ru-RU" sz="1200" b="1" kern="1200" dirty="0" smtClean="0">
                <a:solidFill>
                  <a:schemeClr val="tx1"/>
                </a:solidFill>
                <a:effectLst/>
                <a:latin typeface="+mn-lt"/>
                <a:ea typeface="+mn-ea"/>
                <a:cs typeface="+mn-cs"/>
              </a:rPr>
              <a:t>Как было раньше.</a:t>
            </a:r>
            <a:r>
              <a:rPr lang="ru-RU" sz="1200" kern="1200" dirty="0" smtClean="0">
                <a:solidFill>
                  <a:schemeClr val="tx1"/>
                </a:solidFill>
                <a:effectLst/>
                <a:latin typeface="+mn-lt"/>
                <a:ea typeface="+mn-ea"/>
                <a:cs typeface="+mn-cs"/>
              </a:rPr>
              <a:t> До 2019 года обязательной регистрации подлежали только беспилотники со взлётной массой больше 30 кг — например, тяжёлые армейские или сельскохозяйственные квадрокоптеры. С тех пор законодательство в их отношении не изменилось: для их учёта существуют </a:t>
            </a:r>
            <a:r>
              <a:rPr lang="ru-RU" sz="1200" u="sng" kern="1200" dirty="0" smtClean="0">
                <a:solidFill>
                  <a:schemeClr val="tx1"/>
                </a:solidFill>
                <a:effectLst/>
                <a:latin typeface="+mn-lt"/>
                <a:ea typeface="+mn-ea"/>
                <a:cs typeface="+mn-cs"/>
                <a:hlinkClick r:id="rId3"/>
              </a:rPr>
              <a:t>отдельные правила</a:t>
            </a:r>
            <a:r>
              <a:rPr lang="ru-RU" sz="1200" kern="1200" dirty="0" smtClean="0">
                <a:solidFill>
                  <a:schemeClr val="tx1"/>
                </a:solidFill>
                <a:effectLst/>
                <a:latin typeface="+mn-lt"/>
                <a:ea typeface="+mn-ea"/>
                <a:cs typeface="+mn-cs"/>
              </a:rPr>
              <a:t>.</a:t>
            </a:r>
          </a:p>
          <a:p>
            <a:pPr fontAlgn="base"/>
            <a:r>
              <a:rPr lang="ru-RU" sz="1200" b="1" kern="1200" dirty="0" smtClean="0">
                <a:solidFill>
                  <a:schemeClr val="tx1"/>
                </a:solidFill>
                <a:effectLst/>
                <a:latin typeface="+mn-lt"/>
                <a:ea typeface="+mn-ea"/>
                <a:cs typeface="+mn-cs"/>
              </a:rPr>
              <a:t>Что изменилось.</a:t>
            </a:r>
            <a:r>
              <a:rPr lang="ru-RU" sz="1200" kern="1200" dirty="0" smtClean="0">
                <a:solidFill>
                  <a:schemeClr val="tx1"/>
                </a:solidFill>
                <a:effectLst/>
                <a:latin typeface="+mn-lt"/>
                <a:ea typeface="+mn-ea"/>
                <a:cs typeface="+mn-cs"/>
              </a:rPr>
              <a:t> 27 сентября 2019 года правительство </a:t>
            </a:r>
            <a:r>
              <a:rPr lang="ru-RU" sz="1200" u="sng" kern="1200" dirty="0" smtClean="0">
                <a:solidFill>
                  <a:schemeClr val="tx1"/>
                </a:solidFill>
                <a:effectLst/>
                <a:latin typeface="+mn-lt"/>
                <a:ea typeface="+mn-ea"/>
                <a:cs typeface="+mn-cs"/>
                <a:hlinkClick r:id="rId4"/>
              </a:rPr>
              <a:t>выпустило постановление</a:t>
            </a:r>
            <a:r>
              <a:rPr lang="ru-RU" sz="1200" kern="1200" dirty="0" smtClean="0">
                <a:solidFill>
                  <a:schemeClr val="tx1"/>
                </a:solidFill>
                <a:effectLst/>
                <a:latin typeface="+mn-lt"/>
                <a:ea typeface="+mn-ea"/>
                <a:cs typeface="+mn-cs"/>
              </a:rPr>
              <a:t>, согласно которому нужно регистрировать БПЛА взлётной массой от 250 граммов — то есть, практически все лёгкие гражданские беспилотники.  А в прошлом году этот параметр </a:t>
            </a:r>
            <a:r>
              <a:rPr lang="ru-RU" sz="1200" u="sng" kern="1200" dirty="0" smtClean="0">
                <a:solidFill>
                  <a:schemeClr val="tx1"/>
                </a:solidFill>
                <a:effectLst/>
                <a:latin typeface="+mn-lt"/>
                <a:ea typeface="+mn-ea"/>
                <a:cs typeface="+mn-cs"/>
                <a:hlinkClick r:id="rId5"/>
              </a:rPr>
              <a:t>решили снизить</a:t>
            </a:r>
            <a:r>
              <a:rPr lang="ru-RU" sz="1200" kern="1200" dirty="0" smtClean="0">
                <a:solidFill>
                  <a:schemeClr val="tx1"/>
                </a:solidFill>
                <a:effectLst/>
                <a:latin typeface="+mn-lt"/>
                <a:ea typeface="+mn-ea"/>
                <a:cs typeface="+mn-cs"/>
              </a:rPr>
              <a:t> до 150 граммов.</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22</a:t>
            </a:fld>
            <a:endParaRPr lang="ru-RU" dirty="0"/>
          </a:p>
        </p:txBody>
      </p:sp>
    </p:spTree>
    <p:extLst>
      <p:ext uri="{BB962C8B-B14F-4D97-AF65-F5344CB8AC3E}">
        <p14:creationId xmlns:p14="http://schemas.microsoft.com/office/powerpoint/2010/main" val="3166323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	Увлечение авиамоделированием с ростом технологий в цифровую эпоху переросло из хобби в самостоятельную индустрию.   </a:t>
            </a:r>
          </a:p>
          <a:p>
            <a:r>
              <a:rPr lang="ru-RU" sz="1200" kern="1200" dirty="0" smtClean="0">
                <a:solidFill>
                  <a:schemeClr val="tx1"/>
                </a:solidFill>
                <a:effectLst/>
                <a:latin typeface="+mn-lt"/>
                <a:ea typeface="+mn-ea"/>
                <a:cs typeface="+mn-cs"/>
              </a:rPr>
              <a:t> После того, как в дронах появились камеры, передающие видеопоток прямо в телефон, видео-очки или ноутбук, популярность персональных БПЛА взлетела до небес. </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4</a:t>
            </a:fld>
            <a:endParaRPr lang="ru-RU" dirty="0"/>
          </a:p>
        </p:txBody>
      </p:sp>
    </p:spTree>
    <p:extLst>
      <p:ext uri="{BB962C8B-B14F-4D97-AF65-F5344CB8AC3E}">
        <p14:creationId xmlns:p14="http://schemas.microsoft.com/office/powerpoint/2010/main" val="532528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 </a:t>
            </a:r>
            <a:r>
              <a:rPr lang="ru-RU" sz="1200" u="none" strike="noStrike" kern="1200" dirty="0" smtClean="0">
                <a:solidFill>
                  <a:schemeClr val="tx1"/>
                </a:solidFill>
                <a:effectLst/>
                <a:latin typeface="+mn-lt"/>
                <a:ea typeface="+mn-ea"/>
                <a:cs typeface="+mn-cs"/>
                <a:hlinkClick r:id="rId3"/>
              </a:rPr>
              <a:t>С 19 марта 2022 года</a:t>
            </a:r>
            <a:r>
              <a:rPr lang="ru-RU" sz="1200" kern="1200" dirty="0" smtClean="0">
                <a:solidFill>
                  <a:schemeClr val="tx1"/>
                </a:solidFill>
                <a:effectLst/>
                <a:latin typeface="+mn-lt"/>
                <a:ea typeface="+mn-ea"/>
                <a:cs typeface="+mn-cs"/>
              </a:rPr>
              <a:t> учёту подлежат все летательные аппараты со взлётной массой больше 150 граммов. Неважно, что это — квадрокоптер, дрон или авиамодель, — теперь государству нужно сообщать обо всех воздушных судах тяжелее 150</a:t>
            </a:r>
            <a:r>
              <a:rPr lang="ru-RU" sz="1200" kern="1200" baseline="0" dirty="0" smtClean="0">
                <a:solidFill>
                  <a:schemeClr val="tx1"/>
                </a:solidFill>
                <a:effectLst/>
                <a:latin typeface="+mn-lt"/>
                <a:ea typeface="+mn-ea"/>
                <a:cs typeface="+mn-cs"/>
              </a:rPr>
              <a:t> грамм.</a:t>
            </a:r>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23</a:t>
            </a:fld>
            <a:endParaRPr lang="ru-RU" dirty="0"/>
          </a:p>
        </p:txBody>
      </p:sp>
    </p:spTree>
    <p:extLst>
      <p:ext uri="{BB962C8B-B14F-4D97-AF65-F5344CB8AC3E}">
        <p14:creationId xmlns:p14="http://schemas.microsoft.com/office/powerpoint/2010/main" val="3532009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fontAlgn="base"/>
            <a:r>
              <a:rPr lang="ru-RU" sz="1200" kern="1200" dirty="0" smtClean="0">
                <a:solidFill>
                  <a:schemeClr val="tx1"/>
                </a:solidFill>
                <a:effectLst/>
                <a:latin typeface="+mn-lt"/>
                <a:ea typeface="+mn-ea"/>
                <a:cs typeface="+mn-cs"/>
              </a:rPr>
              <a:t>Впрочем, если вы хотите развлечься, сделать селфи или поснимать что-то без мороки с регистрацией и получением разрешения, маленькие дроны — то что нужно. Тем более что и среди них </a:t>
            </a:r>
            <a:r>
              <a:rPr lang="ru-RU" sz="1200" u="sng" kern="1200" dirty="0" smtClean="0">
                <a:solidFill>
                  <a:schemeClr val="tx1"/>
                </a:solidFill>
                <a:effectLst/>
                <a:latin typeface="+mn-lt"/>
                <a:ea typeface="+mn-ea"/>
                <a:cs typeface="+mn-cs"/>
                <a:hlinkClick r:id="rId3"/>
              </a:rPr>
              <a:t>есть классные модели с приемлемой камерой</a:t>
            </a:r>
            <a:r>
              <a:rPr lang="ru-RU" sz="1200" kern="1200" dirty="0" smtClean="0">
                <a:solidFill>
                  <a:schemeClr val="tx1"/>
                </a:solidFill>
                <a:effectLst/>
                <a:latin typeface="+mn-lt"/>
                <a:ea typeface="+mn-ea"/>
                <a:cs typeface="+mn-cs"/>
              </a:rPr>
              <a:t> и объёмной батареей:</a:t>
            </a:r>
          </a:p>
          <a:p>
            <a:pPr fontAlgn="base"/>
            <a:r>
              <a:rPr lang="ru-RU" sz="1200" kern="1200" dirty="0" smtClean="0">
                <a:solidFill>
                  <a:schemeClr val="tx1"/>
                </a:solidFill>
                <a:effectLst/>
                <a:latin typeface="+mn-lt"/>
                <a:ea typeface="+mn-ea"/>
                <a:cs typeface="+mn-cs"/>
              </a:rPr>
              <a:t> </a:t>
            </a:r>
          </a:p>
          <a:p>
            <a:pPr lvl="0" fontAlgn="base"/>
            <a:r>
              <a:rPr lang="ru-RU" sz="1200" kern="1200" dirty="0" smtClean="0">
                <a:solidFill>
                  <a:schemeClr val="tx1"/>
                </a:solidFill>
                <a:effectLst/>
                <a:latin typeface="+mn-lt"/>
                <a:ea typeface="+mn-ea"/>
                <a:cs typeface="+mn-cs"/>
              </a:rPr>
              <a:t>DJI Ryze Tello;</a:t>
            </a:r>
          </a:p>
          <a:p>
            <a:pPr lvl="0" fontAlgn="base"/>
            <a:r>
              <a:rPr lang="ru-RU" sz="1200" kern="1200" dirty="0" smtClean="0">
                <a:solidFill>
                  <a:schemeClr val="tx1"/>
                </a:solidFill>
                <a:effectLst/>
                <a:latin typeface="+mn-lt"/>
                <a:ea typeface="+mn-ea"/>
                <a:cs typeface="+mn-cs"/>
              </a:rPr>
              <a:t>Syma X15A Black;</a:t>
            </a:r>
          </a:p>
          <a:p>
            <a:pPr lvl="0" fontAlgn="base"/>
            <a:r>
              <a:rPr lang="ru-RU" sz="1200" kern="1200" dirty="0" smtClean="0">
                <a:solidFill>
                  <a:schemeClr val="tx1"/>
                </a:solidFill>
                <a:effectLst/>
                <a:latin typeface="+mn-lt"/>
                <a:ea typeface="+mn-ea"/>
                <a:cs typeface="+mn-cs"/>
              </a:rPr>
              <a:t>Syma X20S;</a:t>
            </a:r>
          </a:p>
          <a:p>
            <a:pPr lvl="0" fontAlgn="base"/>
            <a:r>
              <a:rPr lang="ru-RU" sz="1200" kern="1200" dirty="0" smtClean="0">
                <a:solidFill>
                  <a:schemeClr val="tx1"/>
                </a:solidFill>
                <a:effectLst/>
                <a:latin typeface="+mn-lt"/>
                <a:ea typeface="+mn-ea"/>
                <a:cs typeface="+mn-cs"/>
              </a:rPr>
              <a:t>Pilotage Shadow FPV;</a:t>
            </a:r>
          </a:p>
          <a:p>
            <a:pPr lvl="0" fontAlgn="base"/>
            <a:r>
              <a:rPr lang="ru-RU" sz="1200" kern="1200" dirty="0" smtClean="0">
                <a:solidFill>
                  <a:schemeClr val="tx1"/>
                </a:solidFill>
                <a:effectLst/>
                <a:latin typeface="+mn-lt"/>
                <a:ea typeface="+mn-ea"/>
                <a:cs typeface="+mn-cs"/>
              </a:rPr>
              <a:t>DJI Mavic Mini Combo.</a:t>
            </a:r>
          </a:p>
          <a:p>
            <a:pPr fontAlgn="base"/>
            <a:r>
              <a:rPr lang="ru-RU" sz="1200" kern="1200" dirty="0" smtClean="0">
                <a:solidFill>
                  <a:schemeClr val="tx1"/>
                </a:solidFill>
                <a:effectLst/>
                <a:latin typeface="+mn-lt"/>
                <a:ea typeface="+mn-ea"/>
                <a:cs typeface="+mn-cs"/>
              </a:rPr>
              <a:t> </a:t>
            </a:r>
          </a:p>
          <a:p>
            <a:pPr fontAlgn="base"/>
            <a:r>
              <a:rPr lang="ru-RU" sz="1200" kern="1200" dirty="0" smtClean="0">
                <a:solidFill>
                  <a:schemeClr val="tx1"/>
                </a:solidFill>
                <a:effectLst/>
                <a:latin typeface="+mn-lt"/>
                <a:ea typeface="+mn-ea"/>
                <a:cs typeface="+mn-cs"/>
              </a:rPr>
              <a:t>Если же дрон нужен вам для работы или серьёзной профессиональной съёмки, лучше изучить процедуру регистрации — если разобраться, ничего сложного в ней нет.</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24</a:t>
            </a:fld>
            <a:endParaRPr lang="ru-RU" dirty="0"/>
          </a:p>
        </p:txBody>
      </p:sp>
    </p:spTree>
    <p:extLst>
      <p:ext uri="{BB962C8B-B14F-4D97-AF65-F5344CB8AC3E}">
        <p14:creationId xmlns:p14="http://schemas.microsoft.com/office/powerpoint/2010/main" val="809453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Только что купленное или завезённое в Россию устройство нужно поставить на учёт в течение 10 рабочих дней. Но, если сделать это позже, ничего страшного не случится: штраф за просрочку выписать не могут — только за использование коптера без регистрации.</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25</a:t>
            </a:fld>
            <a:endParaRPr lang="ru-RU" dirty="0"/>
          </a:p>
        </p:txBody>
      </p:sp>
    </p:spTree>
    <p:extLst>
      <p:ext uri="{BB962C8B-B14F-4D97-AF65-F5344CB8AC3E}">
        <p14:creationId xmlns:p14="http://schemas.microsoft.com/office/powerpoint/2010/main" val="1572554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fontAlgn="base"/>
            <a:r>
              <a:rPr lang="ru-RU" sz="1200" kern="1200" dirty="0" smtClean="0">
                <a:solidFill>
                  <a:schemeClr val="tx1"/>
                </a:solidFill>
                <a:effectLst/>
                <a:latin typeface="+mn-lt"/>
                <a:ea typeface="+mn-ea"/>
                <a:cs typeface="+mn-cs"/>
              </a:rPr>
              <a:t>Чтобы ваше воздушное средство поставили на учёт, нужно отправить заявление в Федеральное агентство воздушного транспорта — Росавиацию. Сделать это можно, приехав непосредственно в офис, а можно — через «Госуслуги» или </a:t>
            </a:r>
            <a:r>
              <a:rPr lang="ru-RU" sz="1200" u="sng" strike="noStrike" kern="1200" dirty="0" smtClean="0">
                <a:solidFill>
                  <a:srgbClr val="002060"/>
                </a:solidFill>
                <a:effectLst/>
                <a:latin typeface="+mn-lt"/>
                <a:ea typeface="+mn-ea"/>
                <a:cs typeface="+mn-cs"/>
              </a:rPr>
              <a:t>портал учета БВС</a:t>
            </a:r>
            <a:endParaRPr lang="ru-RU" sz="1200" u="sng" kern="1200" dirty="0" smtClean="0">
              <a:solidFill>
                <a:srgbClr val="002060"/>
              </a:solidFill>
              <a:effectLst/>
              <a:latin typeface="+mn-lt"/>
              <a:ea typeface="+mn-ea"/>
              <a:cs typeface="+mn-cs"/>
            </a:endParaRPr>
          </a:p>
          <a:p>
            <a:pPr fontAlgn="base"/>
            <a:r>
              <a:rPr lang="ru-RU" sz="1200" b="1" kern="1200" dirty="0" smtClean="0">
                <a:solidFill>
                  <a:schemeClr val="tx1"/>
                </a:solidFill>
                <a:effectLst/>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26</a:t>
            </a:fld>
            <a:endParaRPr lang="ru-RU" dirty="0"/>
          </a:p>
        </p:txBody>
      </p:sp>
    </p:spTree>
    <p:extLst>
      <p:ext uri="{BB962C8B-B14F-4D97-AF65-F5344CB8AC3E}">
        <p14:creationId xmlns:p14="http://schemas.microsoft.com/office/powerpoint/2010/main" val="314247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fontAlgn="base"/>
            <a:r>
              <a:rPr lang="ru-RU" sz="1200" kern="1200" dirty="0" smtClean="0">
                <a:solidFill>
                  <a:schemeClr val="tx1"/>
                </a:solidFill>
                <a:effectLst/>
                <a:latin typeface="+mn-lt"/>
                <a:ea typeface="+mn-ea"/>
                <a:cs typeface="+mn-cs"/>
              </a:rPr>
              <a:t>Образец заявления можно </a:t>
            </a:r>
            <a:r>
              <a:rPr lang="ru-RU" sz="1200" u="none" strike="noStrike" kern="1200" dirty="0" smtClean="0">
                <a:solidFill>
                  <a:schemeClr val="tx1"/>
                </a:solidFill>
                <a:effectLst/>
                <a:latin typeface="+mn-lt"/>
                <a:ea typeface="+mn-ea"/>
                <a:cs typeface="+mn-cs"/>
                <a:hlinkClick r:id="rId3"/>
              </a:rPr>
              <a:t>скачать на сайте Росавиации</a:t>
            </a:r>
            <a:r>
              <a:rPr lang="ru-RU" sz="1200" kern="1200" dirty="0" smtClean="0">
                <a:solidFill>
                  <a:schemeClr val="tx1"/>
                </a:solidFill>
                <a:effectLst/>
                <a:latin typeface="+mn-lt"/>
                <a:ea typeface="+mn-ea"/>
                <a:cs typeface="+mn-cs"/>
              </a:rPr>
              <a:t> — обратите внимание, что для физических, юридических лиц и для ИП предусмотрены разные формы.</a:t>
            </a:r>
          </a:p>
          <a:p>
            <a:pPr fontAlgn="base"/>
            <a:r>
              <a:rPr lang="ru-RU" sz="1200" kern="1200" dirty="0" smtClean="0">
                <a:solidFill>
                  <a:schemeClr val="tx1"/>
                </a:solidFill>
                <a:effectLst/>
                <a:latin typeface="+mn-lt"/>
                <a:ea typeface="+mn-ea"/>
                <a:cs typeface="+mn-cs"/>
              </a:rPr>
              <a:t>К заявлению нужно приложить фотографию беспилотника, выполненную на светлом однотонном фоне с изображением всех элементов дрона.</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27</a:t>
            </a:fld>
            <a:endParaRPr lang="ru-RU" dirty="0"/>
          </a:p>
        </p:txBody>
      </p:sp>
    </p:spTree>
    <p:extLst>
      <p:ext uri="{BB962C8B-B14F-4D97-AF65-F5344CB8AC3E}">
        <p14:creationId xmlns:p14="http://schemas.microsoft.com/office/powerpoint/2010/main" val="988992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30</a:t>
            </a:fld>
            <a:endParaRPr lang="ru-RU" dirty="0"/>
          </a:p>
        </p:txBody>
      </p:sp>
    </p:spTree>
    <p:extLst>
      <p:ext uri="{BB962C8B-B14F-4D97-AF65-F5344CB8AC3E}">
        <p14:creationId xmlns:p14="http://schemas.microsoft.com/office/powerpoint/2010/main" val="2926011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На законодательном уровне БПЛА попадали в список воздушных судов. Не исключением стала и наша страна. Согласно Воздушному кодексу РФ. Воздушное судно - летательный аппарат, поддерживаемый в атмосфере за счет взаимодействия с воздухом, отличного от взаимодействия с воздухом, отраженным от поверхности земли или воды.</a:t>
            </a:r>
          </a:p>
          <a:p>
            <a:r>
              <a:rPr lang="ru-RU" sz="1200" kern="1200" dirty="0" smtClean="0">
                <a:solidFill>
                  <a:schemeClr val="tx1"/>
                </a:solidFill>
                <a:effectLst/>
                <a:latin typeface="+mn-lt"/>
                <a:ea typeface="+mn-ea"/>
                <a:cs typeface="+mn-cs"/>
              </a:rPr>
              <a:t>Законодатель определить и место БПЛА в классификации воздушных судов, определи, как Беспилотное воздушное судно - воздушное судно, управляемое, контролируемое в полете пилотом, находящимся вне борта такого воздушного судна (внешний пилот). Законодательно было дано и определение БАС- Беспилотная авиационная система - комплекс взаимосвязанных элементов, включающий в себя одно или несколько беспилотных воздушных судов, средства обеспечения взлета и посадки, средства управления полетом одного или нескольких беспилотных воздушных судов и контроля за полетом одного или нескольких беспилотных воздушных судов.</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35</a:t>
            </a:fld>
            <a:endParaRPr lang="ru-RU" dirty="0"/>
          </a:p>
        </p:txBody>
      </p:sp>
    </p:spTree>
    <p:extLst>
      <p:ext uri="{BB962C8B-B14F-4D97-AF65-F5344CB8AC3E}">
        <p14:creationId xmlns:p14="http://schemas.microsoft.com/office/powerpoint/2010/main" val="3166298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Порядок использования воздушного пространства Российской Федерации, в том числе и беспилотными воздушными судами (БВС), установлен Федеральными правилами использования воздушного пространства Российской Федерации, утвержденными </a:t>
            </a:r>
            <a:r>
              <a:rPr lang="ru-RU" sz="1200" u="none" strike="noStrike" kern="1200" dirty="0" smtClean="0">
                <a:solidFill>
                  <a:schemeClr val="tx1"/>
                </a:solidFill>
                <a:effectLst/>
                <a:latin typeface="+mn-lt"/>
                <a:ea typeface="+mn-ea"/>
                <a:cs typeface="+mn-cs"/>
                <a:hlinkClick r:id="rId3"/>
              </a:rPr>
              <a:t>постановлением Правительства Российской Федерации от 11.03.2010 № 138 </a:t>
            </a:r>
            <a:r>
              <a:rPr lang="ru-RU" sz="1200" kern="1200" dirty="0" smtClean="0">
                <a:solidFill>
                  <a:schemeClr val="tx1"/>
                </a:solidFill>
                <a:effectLst/>
                <a:latin typeface="+mn-lt"/>
                <a:ea typeface="+mn-ea"/>
                <a:cs typeface="+mn-cs"/>
              </a:rPr>
              <a:t>(далее – ФАП-138).</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36</a:t>
            </a:fld>
            <a:endParaRPr lang="ru-RU" dirty="0"/>
          </a:p>
        </p:txBody>
      </p:sp>
    </p:spTree>
    <p:extLst>
      <p:ext uri="{BB962C8B-B14F-4D97-AF65-F5344CB8AC3E}">
        <p14:creationId xmlns:p14="http://schemas.microsoft.com/office/powerpoint/2010/main" val="4084535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Воздушном кодексе РФ  закреплены основные положения, касающиеся вопросов организации общественных отношений в области использования воздушного пространства.</a:t>
            </a:r>
          </a:p>
          <a:p>
            <a:r>
              <a:rPr lang="ru-RU" dirty="0" smtClean="0"/>
              <a:t> Использование воздушного пространства представляет собой деятельность, в процессе которой осуществляются перемещение в воздушном пространстве различных материальных объектов (воздушных судов, ракет и других объектов), а также другая деятельность, которая может представлять угрозу безопасности воздушного движения. Пользователями воздушного пространства являются граждане и юридические лица, наделенные в установленном порядке правом на осуществление деятельности по использованию воздушного пространства.</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37</a:t>
            </a:fld>
            <a:endParaRPr lang="ru-RU" dirty="0"/>
          </a:p>
        </p:txBody>
      </p:sp>
    </p:spTree>
    <p:extLst>
      <p:ext uri="{BB962C8B-B14F-4D97-AF65-F5344CB8AC3E}">
        <p14:creationId xmlns:p14="http://schemas.microsoft.com/office/powerpoint/2010/main" val="2803599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Воздушное пространство структурируется для обеспечения безопасности его использования. Структура воздушного пространства включает в себя зоны, районы и маршруты обслуживания воздушного движения (воздушные трассы, местные воздушные линии и тому подобное), районы аэродромов и аэроузлов, специальные зоны и маршруты полетов воздушных судов, запретные зоны, опасные зоны (районы полигонов, взрывных работ и тому подобное), зоны ограничений полетов воздушных судов и другие установленные для осуществления деятельности в воздушном пространстве элементы структуры воздушного пространства. </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38</a:t>
            </a:fld>
            <a:endParaRPr lang="ru-RU" dirty="0"/>
          </a:p>
        </p:txBody>
      </p:sp>
    </p:spTree>
    <p:extLst>
      <p:ext uri="{BB962C8B-B14F-4D97-AF65-F5344CB8AC3E}">
        <p14:creationId xmlns:p14="http://schemas.microsoft.com/office/powerpoint/2010/main" val="4291556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Появление камер и персональных дронов, которые способны отдаляться от оператора на многие километры, подняло ряд вопросов об этической стороне работы с «домашними» БПЛА. Ведь любой желающий теперь мог заглянуть в окно соседа, или окно соседней компании, направляя аудио- и видеопоток прямо на свой телефон или компьютер. Стало известно о большом количестве злоупотреблений, когда владельцы дронов снимали происходящее в частных домах, офисах коммерческих и правительственных организаций.</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
            </a:r>
            <a:br>
              <a:rPr lang="ru-RU" sz="1200" kern="1200" dirty="0" smtClean="0">
                <a:solidFill>
                  <a:schemeClr val="tx1"/>
                </a:solidFill>
                <a:effectLst/>
                <a:latin typeface="+mn-lt"/>
                <a:ea typeface="+mn-ea"/>
                <a:cs typeface="+mn-cs"/>
              </a:rPr>
            </a:br>
            <a:endParaRPr lang="ru-RU" dirty="0"/>
          </a:p>
        </p:txBody>
      </p:sp>
      <p:sp>
        <p:nvSpPr>
          <p:cNvPr id="4" name="Номер слайда 3"/>
          <p:cNvSpPr>
            <a:spLocks noGrp="1"/>
          </p:cNvSpPr>
          <p:nvPr>
            <p:ph type="sldNum" sz="quarter" idx="10"/>
          </p:nvPr>
        </p:nvSpPr>
        <p:spPr/>
        <p:txBody>
          <a:bodyPr/>
          <a:lstStyle/>
          <a:p>
            <a:fld id="{22C7847D-B010-4DB1-9AD1-46ADEFDAAFA3}" type="slidenum">
              <a:rPr lang="ru-RU" smtClean="0"/>
              <a:t>5</a:t>
            </a:fld>
            <a:endParaRPr lang="ru-RU" dirty="0"/>
          </a:p>
        </p:txBody>
      </p:sp>
    </p:spTree>
    <p:extLst>
      <p:ext uri="{BB962C8B-B14F-4D97-AF65-F5344CB8AC3E}">
        <p14:creationId xmlns:p14="http://schemas.microsoft.com/office/powerpoint/2010/main" val="1070295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Структура единой системы управления воздушным движением разбивает территорию РФ на зоны ответственности органов воздушного движения, которые осуществляют разрешения и контроль на использование воздушного пространства всеми участниками воздушного движения </a:t>
            </a:r>
          </a:p>
          <a:p>
            <a:r>
              <a:rPr lang="ru-RU" sz="1200" b="0" i="0" kern="1200" dirty="0" smtClean="0">
                <a:solidFill>
                  <a:schemeClr val="tx1"/>
                </a:solidFill>
                <a:effectLst/>
                <a:latin typeface="+mn-lt"/>
                <a:ea typeface="+mn-ea"/>
                <a:cs typeface="+mn-cs"/>
              </a:rPr>
              <a:t>В случае полетов БПЛА для обеспечения безопасности требуется разрешение на использование воздушного пространства.</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39</a:t>
            </a:fld>
            <a:endParaRPr lang="ru-RU" dirty="0"/>
          </a:p>
        </p:txBody>
      </p:sp>
    </p:spTree>
    <p:extLst>
      <p:ext uri="{BB962C8B-B14F-4D97-AF65-F5344CB8AC3E}">
        <p14:creationId xmlns:p14="http://schemas.microsoft.com/office/powerpoint/2010/main" val="3038664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Контроль за соблюдением федеральных правил использования воздушного пространства осуществляется</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уполномоченным органом в области использования воздушного пространства, органами единой системы организации воздушного движения </a:t>
            </a:r>
            <a:r>
              <a:rPr lang="ru-RU" sz="1200" b="1" kern="1200" dirty="0" smtClean="0">
                <a:solidFill>
                  <a:schemeClr val="tx1"/>
                </a:solidFill>
                <a:effectLst/>
                <a:latin typeface="+mn-lt"/>
                <a:ea typeface="+mn-ea"/>
                <a:cs typeface="+mn-cs"/>
              </a:rPr>
              <a:t>(</a:t>
            </a:r>
            <a:r>
              <a:rPr lang="ru-RU" sz="1200" kern="1200" dirty="0" smtClean="0">
                <a:solidFill>
                  <a:schemeClr val="tx1"/>
                </a:solidFill>
                <a:effectLst/>
                <a:latin typeface="+mn-lt"/>
                <a:ea typeface="+mn-ea"/>
                <a:cs typeface="+mn-cs"/>
              </a:rPr>
              <a:t>Федеральное агентство воздушного транспорта (Росавиация) </a:t>
            </a:r>
          </a:p>
          <a:p>
            <a:r>
              <a:rPr lang="ru-RU" sz="1200" kern="1200" dirty="0" smtClean="0">
                <a:solidFill>
                  <a:schemeClr val="tx1"/>
                </a:solidFill>
                <a:effectLst/>
                <a:latin typeface="+mn-lt"/>
                <a:ea typeface="+mn-ea"/>
                <a:cs typeface="+mn-cs"/>
              </a:rPr>
              <a:t>-уполномоченным органом в области обороны в части выявления воздушных судов – нарушителей</a:t>
            </a:r>
          </a:p>
          <a:p>
            <a:r>
              <a:rPr lang="ru-RU" sz="1200" kern="1200" dirty="0" smtClean="0">
                <a:solidFill>
                  <a:schemeClr val="tx1"/>
                </a:solidFill>
                <a:effectLst/>
                <a:latin typeface="+mn-lt"/>
                <a:ea typeface="+mn-ea"/>
                <a:cs typeface="+mn-cs"/>
              </a:rPr>
              <a:t>-органами пользователей воздушного пространства (органами обслуживания воздушного движения (управления полетами) в установленных для них зонах и районах.</a:t>
            </a:r>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40</a:t>
            </a:fld>
            <a:endParaRPr lang="ru-RU" dirty="0"/>
          </a:p>
        </p:txBody>
      </p:sp>
    </p:spTree>
    <p:extLst>
      <p:ext uri="{BB962C8B-B14F-4D97-AF65-F5344CB8AC3E}">
        <p14:creationId xmlns:p14="http://schemas.microsoft.com/office/powerpoint/2010/main" val="1880047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Для выполнения полётов БВС ФАП-138 установлен разрешительный порядок использования воздушного пространства, независимо от класса воздушного пространства, в котором выполняется полёт.</a:t>
            </a:r>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41</a:t>
            </a:fld>
            <a:endParaRPr lang="ru-RU" dirty="0"/>
          </a:p>
        </p:txBody>
      </p:sp>
    </p:spTree>
    <p:extLst>
      <p:ext uri="{BB962C8B-B14F-4D97-AF65-F5344CB8AC3E}">
        <p14:creationId xmlns:p14="http://schemas.microsoft.com/office/powerpoint/2010/main" val="2058335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В случае полетов БПЛА для обеспечения безопасности требуется разрешение на использование воздушного пространства.</a:t>
            </a:r>
          </a:p>
          <a:p>
            <a:r>
              <a:rPr lang="ru-RU" sz="1200" b="0" i="0" kern="1200" dirty="0" smtClean="0">
                <a:solidFill>
                  <a:schemeClr val="tx1"/>
                </a:solidFill>
                <a:effectLst/>
                <a:latin typeface="+mn-lt"/>
                <a:ea typeface="+mn-ea"/>
                <a:cs typeface="+mn-cs"/>
              </a:rPr>
              <a:t>Разрешение получается путем введения местного или временного режимов ограничения ИВП</a:t>
            </a:r>
          </a:p>
          <a:p>
            <a:r>
              <a:rPr lang="ru-RU" sz="1200" b="0" i="0" kern="1200" dirty="0" smtClean="0">
                <a:solidFill>
                  <a:schemeClr val="tx1"/>
                </a:solidFill>
                <a:effectLst/>
                <a:latin typeface="+mn-lt"/>
                <a:ea typeface="+mn-ea"/>
                <a:cs typeface="+mn-cs"/>
              </a:rPr>
              <a:t>В чем основная разница этих режимов? Местный режим используется в воздушном пространстве вне зон международных воздушных линий, постоянных воздушных линий, аэродромов, аэропортов. Представления на местный или временный режим поддаются в зональный центр или главный центр ЕСОрВД - не менее чем за 5 (в главный) или за 3 суток (в зональный).</a:t>
            </a:r>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42</a:t>
            </a:fld>
            <a:endParaRPr lang="ru-RU" dirty="0"/>
          </a:p>
        </p:txBody>
      </p:sp>
    </p:spTree>
    <p:extLst>
      <p:ext uri="{BB962C8B-B14F-4D97-AF65-F5344CB8AC3E}">
        <p14:creationId xmlns:p14="http://schemas.microsoft.com/office/powerpoint/2010/main" val="324215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После подачи представления в главный центр либо в зональный центр вы получаете номер режима. Затем за день до АФС составляется суточный план работы, где указывается тип воздушного судна, его характеристики, имя ответственного на площадке запуска за съемки и его контактные данные, время выполнения полетов, высота полета и другие параметры. За два часа до выполнения полетов руководитель, пилот-оператор звонит диспетчеру, докладывая о начале работ. По их завершении он снова звонит оператору, докладывая об окончании работ.</a:t>
            </a:r>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43</a:t>
            </a:fld>
            <a:endParaRPr lang="ru-RU" dirty="0"/>
          </a:p>
        </p:txBody>
      </p:sp>
    </p:spTree>
    <p:extLst>
      <p:ext uri="{BB962C8B-B14F-4D97-AF65-F5344CB8AC3E}">
        <p14:creationId xmlns:p14="http://schemas.microsoft.com/office/powerpoint/2010/main" val="3514220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smtClean="0"/>
          </a:p>
          <a:p>
            <a:r>
              <a:rPr lang="ru-RU" dirty="0" smtClean="0"/>
              <a:t>Разрешительный порядок использования воздушного пространства предусматривает направление в оперативные органы (центры) Единой системы организации воздушного движения Российской Федерации (ЕС ОрВД) представленного плана полёта воздушного судна (БВС), а также получение разрешения центра ЕС ОрВД на использование воздушного пространства.</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44</a:t>
            </a:fld>
            <a:endParaRPr lang="ru-RU" dirty="0"/>
          </a:p>
        </p:txBody>
      </p:sp>
    </p:spTree>
    <p:extLst>
      <p:ext uri="{BB962C8B-B14F-4D97-AF65-F5344CB8AC3E}">
        <p14:creationId xmlns:p14="http://schemas.microsoft.com/office/powerpoint/2010/main" val="3122779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Планирование и координирование использования воздушного пространства в осуществляется центрами ЕС ОрВД в соответствии с федеральными авиационными правилами «Организация планирования использования воздушного пространства Российской Федерации», утвержденными приказом Минтранса России от 16.01.2012 №6.</a:t>
            </a:r>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45</a:t>
            </a:fld>
            <a:endParaRPr lang="ru-RU" dirty="0"/>
          </a:p>
        </p:txBody>
      </p:sp>
    </p:spTree>
    <p:extLst>
      <p:ext uri="{BB962C8B-B14F-4D97-AF65-F5344CB8AC3E}">
        <p14:creationId xmlns:p14="http://schemas.microsoft.com/office/powerpoint/2010/main" val="28243636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Использование воздушного пространства БВС осуществляется посредством установления временного и местного режимов, а также кратковременных ограничений в интересах пользователей воздушного пространства, организующих полёты БВС.</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46</a:t>
            </a:fld>
            <a:endParaRPr lang="ru-RU" dirty="0"/>
          </a:p>
        </p:txBody>
      </p:sp>
    </p:spTree>
    <p:extLst>
      <p:ext uri="{BB962C8B-B14F-4D97-AF65-F5344CB8AC3E}">
        <p14:creationId xmlns:p14="http://schemas.microsoft.com/office/powerpoint/2010/main" val="1528449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Представления на установление временного и местного режимов подаются пользователями воздушного пространства в соответствии с Инструкцией по разработке, установлению, введению и снятию временного и местного режимов, а также кратковременных ограничений, утвержденной приказом Минтранса России от 27.06.2011 № 171 .</a:t>
            </a:r>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47</a:t>
            </a:fld>
            <a:endParaRPr lang="ru-RU" dirty="0"/>
          </a:p>
        </p:txBody>
      </p:sp>
    </p:spTree>
    <p:extLst>
      <p:ext uri="{BB962C8B-B14F-4D97-AF65-F5344CB8AC3E}">
        <p14:creationId xmlns:p14="http://schemas.microsoft.com/office/powerpoint/2010/main" val="3726477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Arial Narrow" panose="020B0606020202030204" pitchFamily="34" charset="0"/>
                <a:ea typeface="+mn-ea"/>
                <a:cs typeface="+mn-cs"/>
              </a:rPr>
              <a:t>При необходимости использования воздушного пространства БВС над населенным пунктом пользователю воздушного пространства (гражданину - владельцу БВС) в соответствии с пунктом 49 ФАП-138 дополнительно необходимо получить разрешение органа местного самоуправления такого населенного пункта.</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48</a:t>
            </a:fld>
            <a:endParaRPr lang="ru-RU" dirty="0"/>
          </a:p>
        </p:txBody>
      </p:sp>
    </p:spTree>
    <p:extLst>
      <p:ext uri="{BB962C8B-B14F-4D97-AF65-F5344CB8AC3E}">
        <p14:creationId xmlns:p14="http://schemas.microsoft.com/office/powerpoint/2010/main" val="3359337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u="none" kern="1200" dirty="0" smtClean="0">
              <a:solidFill>
                <a:schemeClr val="tx1"/>
              </a:solidFill>
              <a:effectLst/>
              <a:latin typeface="+mn-lt"/>
              <a:ea typeface="+mn-ea"/>
              <a:cs typeface="+mn-cs"/>
            </a:endParaRPr>
          </a:p>
          <a:p>
            <a:r>
              <a:rPr lang="ru-RU" sz="1200" u="none" kern="1200" dirty="0" smtClean="0">
                <a:solidFill>
                  <a:schemeClr val="tx1"/>
                </a:solidFill>
                <a:effectLst/>
                <a:latin typeface="+mn-lt"/>
                <a:ea typeface="+mn-ea"/>
                <a:cs typeface="+mn-cs"/>
              </a:rPr>
              <a:t>Дрон — практически идеальный инструмент для любителя подглядывать, шпиона (коммерческого или государственного), анархиста и т.п. В итоге во многих странах законодатели стали спешно принимать новые законы, регулирующие продажи и эксплуатацию дронов. В каждой стране свои законы, но в большинстве случаев владельцам дронов запрещается снимать людей без явного их согласия, БПЛА нельзя использовать рядом с аэропортами, вокзалами, объектами военного и промышленного значения. В большинстве случаев дрон не может взлететь на высоту более 150 метров, производители устанавливают </a:t>
            </a:r>
            <a:r>
              <a:rPr lang="ru-RU" sz="1200" kern="1200" dirty="0" smtClean="0">
                <a:solidFill>
                  <a:schemeClr val="tx1"/>
                </a:solidFill>
                <a:effectLst/>
                <a:latin typeface="+mn-lt"/>
                <a:ea typeface="+mn-ea"/>
                <a:cs typeface="+mn-cs"/>
              </a:rPr>
              <a:t>ограничения как на расстояния, преодолеваемые дроном, так и на максимальную скорость.</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
            </a:r>
            <a:br>
              <a:rPr lang="ru-RU" sz="1200" kern="1200" dirty="0" smtClean="0">
                <a:solidFill>
                  <a:schemeClr val="tx1"/>
                </a:solidFill>
                <a:effectLst/>
                <a:latin typeface="+mn-lt"/>
                <a:ea typeface="+mn-ea"/>
                <a:cs typeface="+mn-cs"/>
              </a:rPr>
            </a:br>
            <a:endParaRPr lang="ru-RU" dirty="0"/>
          </a:p>
        </p:txBody>
      </p:sp>
      <p:sp>
        <p:nvSpPr>
          <p:cNvPr id="4" name="Номер слайда 3"/>
          <p:cNvSpPr>
            <a:spLocks noGrp="1"/>
          </p:cNvSpPr>
          <p:nvPr>
            <p:ph type="sldNum" sz="quarter" idx="10"/>
          </p:nvPr>
        </p:nvSpPr>
        <p:spPr/>
        <p:txBody>
          <a:bodyPr/>
          <a:lstStyle/>
          <a:p>
            <a:fld id="{22C7847D-B010-4DB1-9AD1-46ADEFDAAFA3}" type="slidenum">
              <a:rPr lang="ru-RU" smtClean="0"/>
              <a:t>6</a:t>
            </a:fld>
            <a:endParaRPr lang="ru-RU" dirty="0"/>
          </a:p>
        </p:txBody>
      </p:sp>
    </p:spTree>
    <p:extLst>
      <p:ext uri="{BB962C8B-B14F-4D97-AF65-F5344CB8AC3E}">
        <p14:creationId xmlns:p14="http://schemas.microsoft.com/office/powerpoint/2010/main" val="328808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Запретные </a:t>
            </a:r>
            <a:r>
              <a:rPr lang="ru-RU" sz="1200" u="none" strike="noStrike" kern="1200" dirty="0" smtClean="0">
                <a:solidFill>
                  <a:schemeClr val="tx1"/>
                </a:solidFill>
                <a:effectLst/>
                <a:latin typeface="+mn-lt"/>
                <a:ea typeface="+mn-ea"/>
                <a:cs typeface="+mn-cs"/>
                <a:hlinkClick r:id="rId3"/>
              </a:rPr>
              <a:t>зоны</a:t>
            </a:r>
            <a:r>
              <a:rPr lang="ru-RU" sz="1200" kern="1200" dirty="0" smtClean="0">
                <a:solidFill>
                  <a:schemeClr val="tx1"/>
                </a:solidFill>
                <a:effectLst/>
                <a:latin typeface="+mn-lt"/>
                <a:ea typeface="+mn-ea"/>
                <a:cs typeface="+mn-cs"/>
              </a:rPr>
              <a:t>, </a:t>
            </a:r>
            <a:r>
              <a:rPr lang="ru-RU" sz="1200" u="none" strike="noStrike" kern="1200" dirty="0" smtClean="0">
                <a:solidFill>
                  <a:schemeClr val="tx1"/>
                </a:solidFill>
                <a:effectLst/>
                <a:latin typeface="+mn-lt"/>
                <a:ea typeface="+mn-ea"/>
                <a:cs typeface="+mn-cs"/>
                <a:hlinkClick r:id="rId4"/>
              </a:rPr>
              <a:t>зоны</a:t>
            </a:r>
            <a:r>
              <a:rPr lang="ru-RU" sz="1200" kern="1200" dirty="0" smtClean="0">
                <a:solidFill>
                  <a:schemeClr val="tx1"/>
                </a:solidFill>
                <a:effectLst/>
                <a:latin typeface="+mn-lt"/>
                <a:ea typeface="+mn-ea"/>
                <a:cs typeface="+mn-cs"/>
              </a:rPr>
              <a:t> ограничения полетов и постоянные опасные </a:t>
            </a:r>
            <a:r>
              <a:rPr lang="ru-RU" sz="1200" u="none" strike="noStrike" kern="1200" dirty="0" smtClean="0">
                <a:solidFill>
                  <a:schemeClr val="tx1"/>
                </a:solidFill>
                <a:effectLst/>
                <a:latin typeface="+mn-lt"/>
                <a:ea typeface="+mn-ea"/>
                <a:cs typeface="+mn-cs"/>
                <a:hlinkClick r:id="rId5"/>
              </a:rPr>
              <a:t>зоны</a:t>
            </a:r>
            <a:r>
              <a:rPr lang="ru-RU" sz="1200" kern="1200" dirty="0" smtClean="0">
                <a:solidFill>
                  <a:schemeClr val="tx1"/>
                </a:solidFill>
                <a:effectLst/>
                <a:latin typeface="+mn-lt"/>
                <a:ea typeface="+mn-ea"/>
                <a:cs typeface="+mn-cs"/>
              </a:rPr>
              <a:t> устанавливаются Министерством транспорта Российской Федерации по представлению лиц, заинтересованных в установлении таких зон.</a:t>
            </a:r>
            <a:endParaRPr lang="ru-RU" dirty="0" smtClean="0"/>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49</a:t>
            </a:fld>
            <a:endParaRPr lang="ru-RU" dirty="0"/>
          </a:p>
        </p:txBody>
      </p:sp>
    </p:spTree>
    <p:extLst>
      <p:ext uri="{BB962C8B-B14F-4D97-AF65-F5344CB8AC3E}">
        <p14:creationId xmlns:p14="http://schemas.microsoft.com/office/powerpoint/2010/main" val="16749704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Использование воздушного пространства в запретных зонах, а также в зонах ограничения полетов, деятельность в которых осуществляется на постоянной основе, запрещается, за исключением:</a:t>
            </a:r>
          </a:p>
          <a:p>
            <a:r>
              <a:rPr lang="ru-RU" sz="1200" kern="1200" dirty="0" smtClean="0">
                <a:solidFill>
                  <a:schemeClr val="tx1"/>
                </a:solidFill>
                <a:effectLst/>
                <a:latin typeface="+mn-lt"/>
                <a:ea typeface="+mn-ea"/>
                <a:cs typeface="+mn-cs"/>
              </a:rPr>
              <a:t>а) использования воздушного пространства лицами, в интересах которых установлены такие зоны;</a:t>
            </a:r>
          </a:p>
          <a:p>
            <a:r>
              <a:rPr lang="ru-RU" sz="1200" kern="1200" dirty="0" smtClean="0">
                <a:solidFill>
                  <a:schemeClr val="tx1"/>
                </a:solidFill>
                <a:effectLst/>
                <a:latin typeface="+mn-lt"/>
                <a:ea typeface="+mn-ea"/>
                <a:cs typeface="+mn-cs"/>
              </a:rPr>
              <a:t>б) выполнения полетов на перехват воздушных судов-нарушителей, а также выполнения других оперативных заданий в интересах государства;</a:t>
            </a:r>
          </a:p>
          <a:p>
            <a:r>
              <a:rPr lang="ru-RU" sz="1200" kern="1200" dirty="0" smtClean="0">
                <a:solidFill>
                  <a:schemeClr val="tx1"/>
                </a:solidFill>
                <a:effectLst/>
                <a:latin typeface="+mn-lt"/>
                <a:ea typeface="+mn-ea"/>
                <a:cs typeface="+mn-cs"/>
              </a:rPr>
              <a:t>в) выполнения полетов в целях проведения поисково-спасательных работ и работ по оказанию помощи при чрезвычайных ситуациях;</a:t>
            </a:r>
          </a:p>
          <a:p>
            <a:r>
              <a:rPr lang="ru-RU" sz="1200" kern="1200" dirty="0" smtClean="0">
                <a:solidFill>
                  <a:schemeClr val="tx1"/>
                </a:solidFill>
                <a:effectLst/>
                <a:latin typeface="+mn-lt"/>
                <a:ea typeface="+mn-ea"/>
                <a:cs typeface="+mn-cs"/>
              </a:rPr>
              <a:t>г) выполнения полетов воздушных судов, осуществляемых в соответствии со специальными международными договорами.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50</a:t>
            </a:fld>
            <a:endParaRPr lang="ru-RU" dirty="0"/>
          </a:p>
        </p:txBody>
      </p:sp>
    </p:spTree>
    <p:extLst>
      <p:ext uri="{BB962C8B-B14F-4D97-AF65-F5344CB8AC3E}">
        <p14:creationId xmlns:p14="http://schemas.microsoft.com/office/powerpoint/2010/main" val="21876887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1200" kern="1200" dirty="0" smtClean="0">
                <a:solidFill>
                  <a:schemeClr val="tx1"/>
                </a:solidFill>
                <a:effectLst/>
                <a:latin typeface="+mn-lt"/>
                <a:ea typeface="+mn-ea"/>
                <a:cs typeface="+mn-cs"/>
              </a:rPr>
              <a:t>Пользователи воздушного пространства обязаны для использования воздушного пространства в запретных зонах и зонах ограничения полетов в иных случаях, получить разрешение лиц, в интересах которых установлены такие зоны, а об использовании воздушного пространства в случаях перехвата нарушителей или устранения  запретных зонах, установленных в интересах Федеральной службы охраны Российской Федерации, за исключением случаев использования воздушного пространства, направленных на защиту государства от угроз военного или террористического характера, уведомить Федеральную службу охраны Российской Федерации. Почтовые адреса, телефоны, частоты радиосвязи авиационного диапазона лиц, наделенных полномочиями по выдаче разрешений на использование воздушного пространства запретных зон и зон ограничения полетов, а также по приему уведомлений об использовании воздушного пространства таких зон, предоставляются пользователям воздушного пространства Федеральным агентством воздушного транспорта.</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51</a:t>
            </a:fld>
            <a:endParaRPr lang="ru-RU" dirty="0"/>
          </a:p>
        </p:txBody>
      </p:sp>
    </p:spTree>
    <p:extLst>
      <p:ext uri="{BB962C8B-B14F-4D97-AF65-F5344CB8AC3E}">
        <p14:creationId xmlns:p14="http://schemas.microsoft.com/office/powerpoint/2010/main" val="24325330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 соответствии с разделом VI «Общие правила выполнения авиационных работ» Федеральных авиационных правил «Подготовка и выполнение полётов в гражданской авиации Российской Федерации», утвержденных </a:t>
            </a:r>
            <a:r>
              <a:rPr lang="ru-RU" sz="1200" u="none" strike="noStrike" kern="1200" dirty="0" smtClean="0">
                <a:solidFill>
                  <a:schemeClr val="tx1"/>
                </a:solidFill>
                <a:effectLst/>
                <a:latin typeface="+mn-lt"/>
                <a:ea typeface="+mn-ea"/>
                <a:cs typeface="+mn-cs"/>
                <a:hlinkClick r:id="rId3"/>
              </a:rPr>
              <a:t>приказом Минтранса России от 31.07.2009 № 128 </a:t>
            </a:r>
            <a:r>
              <a:rPr lang="ru-RU" sz="1200" kern="1200" dirty="0" smtClean="0">
                <a:solidFill>
                  <a:schemeClr val="tx1"/>
                </a:solidFill>
                <a:effectLst/>
                <a:latin typeface="+mn-lt"/>
                <a:ea typeface="+mn-ea"/>
                <a:cs typeface="+mn-cs"/>
              </a:rPr>
              <a:t>, проведение фото- и киносъемки и других способов дистанционного зондирования земли с борта воздушного судна, в том числе и БВС, относится к </a:t>
            </a:r>
            <a:r>
              <a:rPr lang="ru-RU" sz="1200" b="1" kern="1200" dirty="0" smtClean="0">
                <a:solidFill>
                  <a:schemeClr val="tx1"/>
                </a:solidFill>
                <a:effectLst/>
                <a:latin typeface="+mn-lt"/>
                <a:ea typeface="+mn-ea"/>
                <a:cs typeface="+mn-cs"/>
              </a:rPr>
              <a:t>авиационным работам</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Физические (юридические) лица, выполняющие авиационные работы, должны соответствовать сертификационным требованиям, установленным Федеральным авиационным правилам «Требования к проведению обязательной сертификации физических лиц, юридических лиц, выполняющих авиационные работы, порядок проведения сертификации», утвержденным </a:t>
            </a:r>
            <a:r>
              <a:rPr lang="ru-RU" sz="1200" u="none" strike="noStrike" kern="1200" dirty="0" smtClean="0">
                <a:solidFill>
                  <a:schemeClr val="tx1"/>
                </a:solidFill>
                <a:effectLst/>
                <a:latin typeface="+mn-lt"/>
                <a:ea typeface="+mn-ea"/>
                <a:cs typeface="+mn-cs"/>
                <a:hlinkClick r:id="rId4"/>
              </a:rPr>
              <a:t>приказом Минтранса России от 23.12.2009 № 249 </a:t>
            </a:r>
            <a:r>
              <a:rPr lang="ru-RU" sz="1200" kern="1200" dirty="0" smtClean="0">
                <a:solidFill>
                  <a:schemeClr val="tx1"/>
                </a:solidFill>
                <a:effectLst/>
                <a:latin typeface="+mn-lt"/>
                <a:ea typeface="+mn-ea"/>
                <a:cs typeface="+mn-cs"/>
              </a:rPr>
              <a:t>.</a:t>
            </a:r>
          </a:p>
          <a:p>
            <a:r>
              <a:rPr lang="ru-RU" sz="1200" kern="1200" dirty="0" smtClean="0">
                <a:solidFill>
                  <a:schemeClr val="tx1"/>
                </a:solidFill>
                <a:effectLst/>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52</a:t>
            </a:fld>
            <a:endParaRPr lang="ru-RU" dirty="0"/>
          </a:p>
        </p:txBody>
      </p:sp>
    </p:spTree>
    <p:extLst>
      <p:ext uri="{BB962C8B-B14F-4D97-AF65-F5344CB8AC3E}">
        <p14:creationId xmlns:p14="http://schemas.microsoft.com/office/powerpoint/2010/main" val="21596390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Согласно ФАП -138 полёты БВС отнесены к деятельности по использованию воздушного пространства. Физические или юридические лица, планирующие осуществлять запуски БВС, должны знать и выполнять правила и процедуры, установленные воздушным законодательством Российской Федерации в сфере использования воздушного пространства.</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53</a:t>
            </a:fld>
            <a:endParaRPr lang="ru-RU" dirty="0"/>
          </a:p>
        </p:txBody>
      </p:sp>
    </p:spTree>
    <p:extLst>
      <p:ext uri="{BB962C8B-B14F-4D97-AF65-F5344CB8AC3E}">
        <p14:creationId xmlns:p14="http://schemas.microsoft.com/office/powerpoint/2010/main" val="14947022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Для выполнения аэрофотосъемочных работ необходимо получение, как минимум, трех основных документов:</a:t>
            </a:r>
          </a:p>
          <a:p>
            <a:r>
              <a:rPr lang="ru-RU" sz="1200" b="0" i="0" kern="1200" dirty="0" smtClean="0">
                <a:solidFill>
                  <a:schemeClr val="tx1"/>
                </a:solidFill>
                <a:effectLst/>
                <a:latin typeface="+mn-lt"/>
                <a:ea typeface="+mn-ea"/>
                <a:cs typeface="+mn-cs"/>
              </a:rPr>
              <a:t>Разрешение на съемку Генерального штаба вооруженных сил РФ;</a:t>
            </a:r>
          </a:p>
          <a:p>
            <a:r>
              <a:rPr lang="ru-RU" sz="1200" b="0" i="0" kern="1200" dirty="0" smtClean="0">
                <a:solidFill>
                  <a:schemeClr val="tx1"/>
                </a:solidFill>
                <a:effectLst/>
                <a:latin typeface="+mn-lt"/>
                <a:ea typeface="+mn-ea"/>
                <a:cs typeface="+mn-cs"/>
              </a:rPr>
              <a:t>Разрешение на съемку оперативного управления штаба военного округа, в зоне ответственности которого находится снимаемый объект;</a:t>
            </a:r>
          </a:p>
          <a:p>
            <a:r>
              <a:rPr lang="ru-RU" sz="1200" b="0" i="0" kern="1200" dirty="0" smtClean="0">
                <a:solidFill>
                  <a:schemeClr val="tx1"/>
                </a:solidFill>
                <a:effectLst/>
                <a:latin typeface="+mn-lt"/>
                <a:ea typeface="+mn-ea"/>
                <a:cs typeface="+mn-cs"/>
              </a:rPr>
              <a:t>Разрешение территориальных органов безопасности ФСБ;</a:t>
            </a:r>
          </a:p>
          <a:p>
            <a:r>
              <a:rPr lang="ru-RU" sz="1200" b="0" i="0" kern="1200" dirty="0" smtClean="0">
                <a:solidFill>
                  <a:schemeClr val="tx1"/>
                </a:solidFill>
                <a:effectLst/>
                <a:latin typeface="+mn-lt"/>
                <a:ea typeface="+mn-ea"/>
                <a:cs typeface="+mn-cs"/>
              </a:rPr>
              <a:t>Дополнительно:</a:t>
            </a:r>
          </a:p>
          <a:p>
            <a:r>
              <a:rPr lang="ru-RU" sz="1200" b="0" i="0" kern="1200" dirty="0" smtClean="0">
                <a:solidFill>
                  <a:schemeClr val="tx1"/>
                </a:solidFill>
                <a:effectLst/>
                <a:latin typeface="+mn-lt"/>
                <a:ea typeface="+mn-ea"/>
                <a:cs typeface="+mn-cs"/>
              </a:rPr>
              <a:t>Разрешение местной городской администрации в случае полетов над территориями населенных пунктов;</a:t>
            </a:r>
          </a:p>
          <a:p>
            <a:r>
              <a:rPr lang="ru-RU" sz="1200" b="0" i="0" kern="1200" dirty="0" smtClean="0">
                <a:solidFill>
                  <a:schemeClr val="tx1"/>
                </a:solidFill>
                <a:effectLst/>
                <a:latin typeface="+mn-lt"/>
                <a:ea typeface="+mn-ea"/>
                <a:cs typeface="+mn-cs"/>
              </a:rPr>
              <a:t>А также необходимо обладать лицензией на право работы с использованием сведений, составляющих государственную тайну.</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54</a:t>
            </a:fld>
            <a:endParaRPr lang="ru-RU" dirty="0"/>
          </a:p>
        </p:txBody>
      </p:sp>
    </p:spTree>
    <p:extLst>
      <p:ext uri="{BB962C8B-B14F-4D97-AF65-F5344CB8AC3E}">
        <p14:creationId xmlns:p14="http://schemas.microsoft.com/office/powerpoint/2010/main" val="26993168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Правил установлено, что разрешительный порядок использования воздушного пространства устанавливается:</a:t>
            </a:r>
          </a:p>
          <a:p>
            <a:r>
              <a:rPr lang="ru-RU" sz="1200" kern="1200" dirty="0" smtClean="0">
                <a:solidFill>
                  <a:schemeClr val="tx1"/>
                </a:solidFill>
                <a:effectLst/>
                <a:latin typeface="+mn-lt"/>
                <a:ea typeface="+mn-ea"/>
                <a:cs typeface="+mn-cs"/>
              </a:rPr>
              <a:t>Согласно пункту 109 Правил, использование воздушного пространства воздушным судном в воздушном пространстве классов A, C осуществляется на основании плана полета воздушного судна и разрешения на использование воздушного пространства.</a:t>
            </a:r>
          </a:p>
          <a:p>
            <a:r>
              <a:rPr lang="ru-RU" sz="1200" kern="1200" dirty="0" smtClean="0">
                <a:solidFill>
                  <a:schemeClr val="tx1"/>
                </a:solidFill>
                <a:effectLst/>
                <a:latin typeface="+mn-lt"/>
                <a:ea typeface="+mn-ea"/>
                <a:cs typeface="+mn-cs"/>
              </a:rPr>
              <a:t>План полета воздушного судна представляется также в целях уведомления органов обслуживания воздушного движения (управления полетами) для получения полетно-информационного обслуживания при использовании воздушного пространства класса G.</a:t>
            </a:r>
          </a:p>
          <a:p>
            <a:r>
              <a:rPr lang="ru-RU" sz="1200" kern="1200" dirty="0" smtClean="0">
                <a:solidFill>
                  <a:schemeClr val="tx1"/>
                </a:solidFill>
                <a:effectLst/>
                <a:latin typeface="+mn-lt"/>
                <a:ea typeface="+mn-ea"/>
                <a:cs typeface="+mn-cs"/>
              </a:rPr>
              <a:t>План полета воздушного судна представляется пользователем воздушного пространства или его представителем в органы обслуживания воздушного движения (управления полетами) в соответствии с табелем сообщений о движении воздушных судов в Российской Федерации, утверждаемым Министерством транспорта Российской Федерации.</a:t>
            </a:r>
          </a:p>
          <a:p>
            <a:r>
              <a:rPr lang="ru-RU" sz="1200" kern="1200" dirty="0" smtClean="0">
                <a:solidFill>
                  <a:schemeClr val="tx1"/>
                </a:solidFill>
                <a:effectLst/>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55</a:t>
            </a:fld>
            <a:endParaRPr lang="ru-RU" dirty="0"/>
          </a:p>
        </p:txBody>
      </p:sp>
    </p:spTree>
    <p:extLst>
      <p:ext uri="{BB962C8B-B14F-4D97-AF65-F5344CB8AC3E}">
        <p14:creationId xmlns:p14="http://schemas.microsoft.com/office/powerpoint/2010/main" val="13172563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56</a:t>
            </a:fld>
            <a:endParaRPr lang="ru-RU" dirty="0"/>
          </a:p>
        </p:txBody>
      </p:sp>
    </p:spTree>
    <p:extLst>
      <p:ext uri="{BB962C8B-B14F-4D97-AF65-F5344CB8AC3E}">
        <p14:creationId xmlns:p14="http://schemas.microsoft.com/office/powerpoint/2010/main" val="8448133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57</a:t>
            </a:fld>
            <a:endParaRPr lang="ru-RU" dirty="0"/>
          </a:p>
        </p:txBody>
      </p:sp>
    </p:spTree>
    <p:extLst>
      <p:ext uri="{BB962C8B-B14F-4D97-AF65-F5344CB8AC3E}">
        <p14:creationId xmlns:p14="http://schemas.microsoft.com/office/powerpoint/2010/main" val="11664547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58</a:t>
            </a:fld>
            <a:endParaRPr lang="ru-RU" dirty="0"/>
          </a:p>
        </p:txBody>
      </p:sp>
    </p:spTree>
    <p:extLst>
      <p:ext uri="{BB962C8B-B14F-4D97-AF65-F5344CB8AC3E}">
        <p14:creationId xmlns:p14="http://schemas.microsoft.com/office/powerpoint/2010/main" val="739511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небольшой черный дрон завис над стадионом Луиса Армстронга во время проведения здесь одного из матчей US Open. При этом дрон упал и разбился к концу второго раунда матча с участием спортсменок Флавии Пенетта и Моники Никулеску. Владельцем и оператором дрона оказался Дэниел Верли, 26-летний учитель из Бруклина. По итогам рассмотрения дела его арестовали, обвиняя в запуске летательного аппарата вне зоны, где разрешены полеты дронов, а также в причинении ущерба по неосторожности.</a:t>
            </a:r>
            <a:r>
              <a:rPr lang="ru-RU" dirty="0" smtClean="0"/>
              <a:t/>
            </a:r>
            <a:br>
              <a:rPr lang="ru-RU" dirty="0" smtClean="0"/>
            </a:br>
            <a:r>
              <a:rPr lang="ru-RU" dirty="0" smtClean="0"/>
              <a:t/>
            </a:r>
            <a:br>
              <a:rPr lang="ru-RU" dirty="0" smtClean="0"/>
            </a:br>
            <a:r>
              <a:rPr lang="ru-RU" sz="1200" b="0" i="0" kern="1200" dirty="0" smtClean="0">
                <a:solidFill>
                  <a:schemeClr val="tx1"/>
                </a:solidFill>
                <a:effectLst/>
                <a:latin typeface="+mn-lt"/>
                <a:ea typeface="+mn-ea"/>
                <a:cs typeface="+mn-cs"/>
              </a:rPr>
              <a:t>Игра была прервана из-за того, что дрон упал в безлюдной секции стадиона, распавшись на части. В результате падения никто не пострадал, но посетители и участники матча были испуганы</a:t>
            </a:r>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7</a:t>
            </a:fld>
            <a:endParaRPr lang="ru-RU" dirty="0"/>
          </a:p>
        </p:txBody>
      </p:sp>
    </p:spTree>
    <p:extLst>
      <p:ext uri="{BB962C8B-B14F-4D97-AF65-F5344CB8AC3E}">
        <p14:creationId xmlns:p14="http://schemas.microsoft.com/office/powerpoint/2010/main" val="23570070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59</a:t>
            </a:fld>
            <a:endParaRPr lang="ru-RU" dirty="0"/>
          </a:p>
        </p:txBody>
      </p:sp>
    </p:spTree>
    <p:extLst>
      <p:ext uri="{BB962C8B-B14F-4D97-AF65-F5344CB8AC3E}">
        <p14:creationId xmlns:p14="http://schemas.microsoft.com/office/powerpoint/2010/main" val="37748043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60</a:t>
            </a:fld>
            <a:endParaRPr lang="ru-RU" dirty="0"/>
          </a:p>
        </p:txBody>
      </p:sp>
    </p:spTree>
    <p:extLst>
      <p:ext uri="{BB962C8B-B14F-4D97-AF65-F5344CB8AC3E}">
        <p14:creationId xmlns:p14="http://schemas.microsoft.com/office/powerpoint/2010/main" val="24100916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61</a:t>
            </a:fld>
            <a:endParaRPr lang="ru-RU" dirty="0"/>
          </a:p>
        </p:txBody>
      </p:sp>
    </p:spTree>
    <p:extLst>
      <p:ext uri="{BB962C8B-B14F-4D97-AF65-F5344CB8AC3E}">
        <p14:creationId xmlns:p14="http://schemas.microsoft.com/office/powerpoint/2010/main" val="20352143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62</a:t>
            </a:fld>
            <a:endParaRPr lang="ru-RU" dirty="0"/>
          </a:p>
        </p:txBody>
      </p:sp>
    </p:spTree>
    <p:extLst>
      <p:ext uri="{BB962C8B-B14F-4D97-AF65-F5344CB8AC3E}">
        <p14:creationId xmlns:p14="http://schemas.microsoft.com/office/powerpoint/2010/main" val="38350544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Следующим шагом после окончания АФС является передача полученных материалов на контрольный просмотр военного цензора в оперативном управлении штаба военного округа. Без заключения военного цензора использование материалов в открытом доступе запрещено.</a:t>
            </a:r>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63</a:t>
            </a:fld>
            <a:endParaRPr lang="ru-RU" dirty="0"/>
          </a:p>
        </p:txBody>
      </p:sp>
    </p:spTree>
    <p:extLst>
      <p:ext uri="{BB962C8B-B14F-4D97-AF65-F5344CB8AC3E}">
        <p14:creationId xmlns:p14="http://schemas.microsoft.com/office/powerpoint/2010/main" val="30251816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Безопасная интеграция пилотируемых и беспилотных воздушных судов в общее воздушное пространство является ключевой задачей, над решением которой работает все мировое авиационное сообщество.</a:t>
            </a:r>
          </a:p>
          <a:p>
            <a:r>
              <a:rPr lang="ru-RU" sz="1200" kern="1200" dirty="0" smtClean="0">
                <a:solidFill>
                  <a:schemeClr val="tx1"/>
                </a:solidFill>
                <a:effectLst/>
                <a:latin typeface="+mn-lt"/>
                <a:ea typeface="+mn-ea"/>
                <a:cs typeface="+mn-cs"/>
              </a:rPr>
              <a:t>Появление в небе роботизированных авиационных средств, управляемых дистанционно и автономных в перспективе, требует разработки, апробации и принятия мер, направленных на обеспечение безопасных полетов, максимальное парирование возможных рисков.</a:t>
            </a:r>
          </a:p>
          <a:p>
            <a:r>
              <a:rPr lang="ru-RU" sz="1200" kern="1200" dirty="0" smtClean="0">
                <a:solidFill>
                  <a:schemeClr val="tx1"/>
                </a:solidFill>
                <a:effectLst/>
                <a:latin typeface="+mn-lt"/>
                <a:ea typeface="+mn-ea"/>
                <a:cs typeface="+mn-cs"/>
              </a:rPr>
              <a:t>Сегодня беспилотная авиация может выполнять полеты лишь в </a:t>
            </a:r>
            <a:r>
              <a:rPr lang="ru-RU" sz="1200" b="1" kern="1200" dirty="0" smtClean="0">
                <a:solidFill>
                  <a:schemeClr val="tx1"/>
                </a:solidFill>
                <a:effectLst/>
                <a:latin typeface="+mn-lt"/>
                <a:ea typeface="+mn-ea"/>
                <a:cs typeface="+mn-cs"/>
              </a:rPr>
              <a:t>сегрегированном</a:t>
            </a:r>
            <a:r>
              <a:rPr lang="ru-RU" sz="1200" kern="1200" dirty="0" smtClean="0">
                <a:solidFill>
                  <a:schemeClr val="tx1"/>
                </a:solidFill>
                <a:effectLst/>
                <a:latin typeface="+mn-lt"/>
                <a:ea typeface="+mn-ea"/>
                <a:cs typeface="+mn-cs"/>
              </a:rPr>
              <a:t> воздушном пространстве, что не только существенно ограничивает развитие рынка БАС, но и служит все большим источником </a:t>
            </a:r>
            <a:r>
              <a:rPr lang="ru-RU" sz="1200" b="1" kern="1200" dirty="0" smtClean="0">
                <a:solidFill>
                  <a:schemeClr val="tx1"/>
                </a:solidFill>
                <a:effectLst/>
                <a:latin typeface="+mn-lt"/>
                <a:ea typeface="+mn-ea"/>
                <a:cs typeface="+mn-cs"/>
              </a:rPr>
              <a:t>опасности</a:t>
            </a:r>
            <a:r>
              <a:rPr lang="ru-RU" sz="1200" kern="1200" dirty="0" smtClean="0">
                <a:solidFill>
                  <a:schemeClr val="tx1"/>
                </a:solidFill>
                <a:effectLst/>
                <a:latin typeface="+mn-lt"/>
                <a:ea typeface="+mn-ea"/>
                <a:cs typeface="+mn-cs"/>
              </a:rPr>
              <a:t>, порождая конфликт интересов с эксплуатантами пилотируемых ВС, вынужденных идти на риск выполняя коммерческие задачи в закрытом для БВС воздушном пространстве.</a:t>
            </a:r>
          </a:p>
          <a:p>
            <a:r>
              <a:rPr lang="ru-RU" sz="1200" kern="1200" dirty="0" smtClean="0">
                <a:solidFill>
                  <a:schemeClr val="tx1"/>
                </a:solidFill>
                <a:effectLst/>
                <a:latin typeface="+mn-lt"/>
                <a:ea typeface="+mn-ea"/>
                <a:cs typeface="+mn-cs"/>
              </a:rPr>
              <a:t>Небо, являясь общим ресурсом для всех пользователей, используется таким образом весьма нерационально, что не устраивает все стороны процесса авиационной деятельности.</a:t>
            </a:r>
          </a:p>
          <a:p>
            <a:r>
              <a:rPr lang="ru-RU" sz="1200" kern="1200" dirty="0" smtClean="0">
                <a:solidFill>
                  <a:schemeClr val="tx1"/>
                </a:solidFill>
                <a:effectLst/>
                <a:latin typeface="+mn-lt"/>
                <a:ea typeface="+mn-ea"/>
                <a:cs typeface="+mn-cs"/>
              </a:rPr>
              <a:t>Сегодня уже не вызывает сомнения, что интеграция, вызванная роботизацией авиационной деятельности, коснется не только беспилотных авиационных систем, но потребует корректировки правил и для пилотируемой авиации, включая процедуры, оборудование, аэронавигационное обслуживание полетов.</a:t>
            </a:r>
          </a:p>
          <a:p>
            <a:r>
              <a:rPr lang="ru-RU" sz="1200" kern="1200" dirty="0" smtClean="0">
                <a:solidFill>
                  <a:schemeClr val="tx1"/>
                </a:solidFill>
                <a:effectLst/>
                <a:latin typeface="+mn-lt"/>
                <a:ea typeface="+mn-ea"/>
                <a:cs typeface="+mn-cs"/>
              </a:rPr>
              <a:t>Обеспечение безопасности воздушного пространства диктует задачу научиться избегать опасных сближений не только БВС и крупноразмерных пилотируемых ВС, но и небольших </a:t>
            </a:r>
            <a:r>
              <a:rPr lang="ru-RU" sz="1200" b="1" kern="1200" dirty="0" smtClean="0">
                <a:solidFill>
                  <a:schemeClr val="tx1"/>
                </a:solidFill>
                <a:effectLst/>
                <a:latin typeface="+mn-lt"/>
                <a:ea typeface="+mn-ea"/>
                <a:cs typeface="+mn-cs"/>
              </a:rPr>
              <a:t>сверхлегких летательных аппаратов</a:t>
            </a:r>
            <a:r>
              <a:rPr lang="ru-RU" sz="1200" kern="1200" dirty="0" smtClean="0">
                <a:solidFill>
                  <a:schemeClr val="tx1"/>
                </a:solidFill>
                <a:effectLst/>
                <a:latin typeface="+mn-lt"/>
                <a:ea typeface="+mn-ea"/>
                <a:cs typeface="+mn-cs"/>
              </a:rPr>
              <a:t>, включая аэростаты, дельта- и парапланы и т.д.</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64</a:t>
            </a:fld>
            <a:endParaRPr lang="ru-RU" dirty="0"/>
          </a:p>
        </p:txBody>
      </p:sp>
    </p:spTree>
    <p:extLst>
      <p:ext uri="{BB962C8B-B14F-4D97-AF65-F5344CB8AC3E}">
        <p14:creationId xmlns:p14="http://schemas.microsoft.com/office/powerpoint/2010/main" val="3336335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во многих странах законодатели стали спешно принимать новые законы, регулирующие продажи и эксплуатацию дронов. В каждой стране свои законы, но в большинстве случаев владельцам дронов запрещается снимать людей без явного их согласия, БПЛА нельзя использовать рядом с аэропортами, вокзалами, объектами военного и промышленного значения. </a:t>
            </a:r>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8</a:t>
            </a:fld>
            <a:endParaRPr lang="ru-RU" dirty="0"/>
          </a:p>
        </p:txBody>
      </p:sp>
    </p:spTree>
    <p:extLst>
      <p:ext uri="{BB962C8B-B14F-4D97-AF65-F5344CB8AC3E}">
        <p14:creationId xmlns:p14="http://schemas.microsoft.com/office/powerpoint/2010/main" val="4036216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Пилотирование дронов в РФ регулируется такими документами:</a:t>
            </a:r>
            <a:br>
              <a:rPr lang="ru-RU" sz="1200" kern="1200" dirty="0" smtClean="0">
                <a:solidFill>
                  <a:schemeClr val="tx1"/>
                </a:solidFill>
                <a:effectLst/>
                <a:latin typeface="+mn-lt"/>
                <a:ea typeface="+mn-ea"/>
                <a:cs typeface="+mn-cs"/>
              </a:rPr>
            </a:br>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воздушным кодексом Российской Федерации,</a:t>
            </a:r>
          </a:p>
          <a:p>
            <a:pPr lvl="0"/>
            <a:r>
              <a:rPr lang="ru-RU" sz="1200" kern="1200" dirty="0" smtClean="0">
                <a:solidFill>
                  <a:schemeClr val="tx1"/>
                </a:solidFill>
                <a:effectLst/>
                <a:latin typeface="+mn-lt"/>
                <a:ea typeface="+mn-ea"/>
                <a:cs typeface="+mn-cs"/>
              </a:rPr>
              <a:t>правилами эксплуатации воздушного пространства РФ федерального уровня.</a:t>
            </a:r>
          </a:p>
          <a:p>
            <a:r>
              <a:rPr lang="ru-RU" sz="1200" kern="1200" dirty="0" smtClean="0">
                <a:solidFill>
                  <a:schemeClr val="tx1"/>
                </a:solidFill>
                <a:effectLst/>
                <a:latin typeface="+mn-lt"/>
                <a:ea typeface="+mn-ea"/>
                <a:cs typeface="+mn-cs"/>
              </a:rPr>
              <a:t>За нарушение правил использования воздушного пространства установлена  уголовная и административная ответственность </a:t>
            </a:r>
          </a:p>
          <a:p>
            <a:pPr lvl="0"/>
            <a:r>
              <a:rPr lang="ru-RU" sz="1200" kern="1200" dirty="0" smtClean="0">
                <a:solidFill>
                  <a:schemeClr val="tx1"/>
                </a:solidFill>
                <a:effectLst/>
                <a:latin typeface="+mn-lt"/>
                <a:ea typeface="+mn-ea"/>
                <a:cs typeface="+mn-cs"/>
              </a:rPr>
              <a:t>УК, статья 271.1 ФЗ,</a:t>
            </a:r>
          </a:p>
          <a:p>
            <a:pPr lvl="0"/>
            <a:r>
              <a:rPr lang="ru-RU" sz="1200" kern="1200" dirty="0" smtClean="0">
                <a:solidFill>
                  <a:schemeClr val="tx1"/>
                </a:solidFill>
                <a:effectLst/>
                <a:latin typeface="+mn-lt"/>
                <a:ea typeface="+mn-ea"/>
                <a:cs typeface="+mn-cs"/>
              </a:rPr>
              <a:t>АКРФ, статья 11.4 («Нарушение правил эксплуатации российского воздушного пространства»),</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9</a:t>
            </a:fld>
            <a:endParaRPr lang="ru-RU" dirty="0"/>
          </a:p>
        </p:txBody>
      </p:sp>
    </p:spTree>
    <p:extLst>
      <p:ext uri="{BB962C8B-B14F-4D97-AF65-F5344CB8AC3E}">
        <p14:creationId xmlns:p14="http://schemas.microsoft.com/office/powerpoint/2010/main" val="3374252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Виды авиации.</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Авиация подразделяется на гражданскую, государственную и экспериментальную авиацию.</a:t>
            </a:r>
          </a:p>
          <a:p>
            <a:r>
              <a:rPr lang="ru-RU" sz="1200" kern="1200" dirty="0" smtClean="0">
                <a:solidFill>
                  <a:schemeClr val="tx1"/>
                </a:solidFill>
                <a:effectLst/>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11</a:t>
            </a:fld>
            <a:endParaRPr lang="ru-RU" dirty="0"/>
          </a:p>
        </p:txBody>
      </p:sp>
    </p:spTree>
    <p:extLst>
      <p:ext uri="{BB962C8B-B14F-4D97-AF65-F5344CB8AC3E}">
        <p14:creationId xmlns:p14="http://schemas.microsoft.com/office/powerpoint/2010/main" val="3611935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Гражданская авиация.</a:t>
            </a:r>
          </a:p>
          <a:p>
            <a:endParaRPr lang="ru-RU" dirty="0" smtClean="0"/>
          </a:p>
          <a:p>
            <a:endParaRPr lang="ru-RU" dirty="0" smtClean="0"/>
          </a:p>
          <a:p>
            <a:r>
              <a:rPr lang="ru-RU" dirty="0" smtClean="0"/>
              <a:t>1. Авиация, используемая в целях обеспечения потребностей граждан и экономики, относится к гражданской авиации.</a:t>
            </a:r>
          </a:p>
          <a:p>
            <a:endParaRPr lang="ru-RU" dirty="0" smtClean="0"/>
          </a:p>
          <a:p>
            <a:r>
              <a:rPr lang="ru-RU" dirty="0" smtClean="0"/>
              <a:t>3. Гражданская авиация, не используемая для осуществления коммерческих воздушных перевозок и выполнения авиационных работ, относится к авиации общего назначения.</a:t>
            </a:r>
          </a:p>
          <a:p>
            <a:endParaRPr lang="ru-RU" dirty="0" smtClean="0"/>
          </a:p>
          <a:p>
            <a:endParaRPr lang="ru-RU" dirty="0"/>
          </a:p>
        </p:txBody>
      </p:sp>
      <p:sp>
        <p:nvSpPr>
          <p:cNvPr id="4" name="Номер слайда 3"/>
          <p:cNvSpPr>
            <a:spLocks noGrp="1"/>
          </p:cNvSpPr>
          <p:nvPr>
            <p:ph type="sldNum" sz="quarter" idx="10"/>
          </p:nvPr>
        </p:nvSpPr>
        <p:spPr/>
        <p:txBody>
          <a:bodyPr/>
          <a:lstStyle/>
          <a:p>
            <a:fld id="{624DDAD3-CFF0-42AC-A26C-BDD91B89B586}" type="slidenum">
              <a:rPr lang="ru-RU" smtClean="0"/>
              <a:t>12</a:t>
            </a:fld>
            <a:endParaRPr lang="ru-RU" dirty="0"/>
          </a:p>
        </p:txBody>
      </p:sp>
    </p:spTree>
    <p:extLst>
      <p:ext uri="{BB962C8B-B14F-4D97-AF65-F5344CB8AC3E}">
        <p14:creationId xmlns:p14="http://schemas.microsoft.com/office/powerpoint/2010/main" val="1816462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4DE7B04-A9A5-4B74-8F02-911EF9B1A600}" type="datetimeFigureOut">
              <a:rPr lang="ru-RU" smtClean="0"/>
              <a:t>31.03.2023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5F3A101-C782-4515-B0BB-2BC31491583B}" type="slidenum">
              <a:rPr lang="ru-RU" smtClean="0"/>
              <a:t>‹#›</a:t>
            </a:fld>
            <a:endParaRPr lang="ru-RU" dirty="0"/>
          </a:p>
        </p:txBody>
      </p:sp>
    </p:spTree>
    <p:extLst>
      <p:ext uri="{BB962C8B-B14F-4D97-AF65-F5344CB8AC3E}">
        <p14:creationId xmlns:p14="http://schemas.microsoft.com/office/powerpoint/2010/main" val="551604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4DE7B04-A9A5-4B74-8F02-911EF9B1A600}" type="datetimeFigureOut">
              <a:rPr lang="ru-RU" smtClean="0"/>
              <a:t>31.03.2023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5F3A101-C782-4515-B0BB-2BC31491583B}" type="slidenum">
              <a:rPr lang="ru-RU" smtClean="0"/>
              <a:t>‹#›</a:t>
            </a:fld>
            <a:endParaRPr lang="ru-RU" dirty="0"/>
          </a:p>
        </p:txBody>
      </p:sp>
    </p:spTree>
    <p:extLst>
      <p:ext uri="{BB962C8B-B14F-4D97-AF65-F5344CB8AC3E}">
        <p14:creationId xmlns:p14="http://schemas.microsoft.com/office/powerpoint/2010/main" val="711414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4DE7B04-A9A5-4B74-8F02-911EF9B1A600}" type="datetimeFigureOut">
              <a:rPr lang="ru-RU" smtClean="0"/>
              <a:t>31.03.2023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5F3A101-C782-4515-B0BB-2BC31491583B}" type="slidenum">
              <a:rPr lang="ru-RU" smtClean="0"/>
              <a:t>‹#›</a:t>
            </a:fld>
            <a:endParaRPr lang="ru-RU" dirty="0"/>
          </a:p>
        </p:txBody>
      </p:sp>
    </p:spTree>
    <p:extLst>
      <p:ext uri="{BB962C8B-B14F-4D97-AF65-F5344CB8AC3E}">
        <p14:creationId xmlns:p14="http://schemas.microsoft.com/office/powerpoint/2010/main" val="3553299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4DE7B04-A9A5-4B74-8F02-911EF9B1A600}" type="datetimeFigureOut">
              <a:rPr lang="ru-RU" smtClean="0"/>
              <a:t>31.03.2023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5F3A101-C782-4515-B0BB-2BC31491583B}" type="slidenum">
              <a:rPr lang="ru-RU" smtClean="0"/>
              <a:t>‹#›</a:t>
            </a:fld>
            <a:endParaRPr lang="ru-RU" dirty="0"/>
          </a:p>
        </p:txBody>
      </p:sp>
    </p:spTree>
    <p:extLst>
      <p:ext uri="{BB962C8B-B14F-4D97-AF65-F5344CB8AC3E}">
        <p14:creationId xmlns:p14="http://schemas.microsoft.com/office/powerpoint/2010/main" val="425733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4DE7B04-A9A5-4B74-8F02-911EF9B1A600}" type="datetimeFigureOut">
              <a:rPr lang="ru-RU" smtClean="0"/>
              <a:t>31.03.2023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5F3A101-C782-4515-B0BB-2BC31491583B}" type="slidenum">
              <a:rPr lang="ru-RU" smtClean="0"/>
              <a:t>‹#›</a:t>
            </a:fld>
            <a:endParaRPr lang="ru-RU" dirty="0"/>
          </a:p>
        </p:txBody>
      </p:sp>
    </p:spTree>
    <p:extLst>
      <p:ext uri="{BB962C8B-B14F-4D97-AF65-F5344CB8AC3E}">
        <p14:creationId xmlns:p14="http://schemas.microsoft.com/office/powerpoint/2010/main" val="289091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4DE7B04-A9A5-4B74-8F02-911EF9B1A600}" type="datetimeFigureOut">
              <a:rPr lang="ru-RU" smtClean="0"/>
              <a:t>31.03.2023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5F3A101-C782-4515-B0BB-2BC31491583B}" type="slidenum">
              <a:rPr lang="ru-RU" smtClean="0"/>
              <a:t>‹#›</a:t>
            </a:fld>
            <a:endParaRPr lang="ru-RU" dirty="0"/>
          </a:p>
        </p:txBody>
      </p:sp>
    </p:spTree>
    <p:extLst>
      <p:ext uri="{BB962C8B-B14F-4D97-AF65-F5344CB8AC3E}">
        <p14:creationId xmlns:p14="http://schemas.microsoft.com/office/powerpoint/2010/main" val="66307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4DE7B04-A9A5-4B74-8F02-911EF9B1A600}" type="datetimeFigureOut">
              <a:rPr lang="ru-RU" smtClean="0"/>
              <a:t>31.03.2023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C5F3A101-C782-4515-B0BB-2BC31491583B}" type="slidenum">
              <a:rPr lang="ru-RU" smtClean="0"/>
              <a:t>‹#›</a:t>
            </a:fld>
            <a:endParaRPr lang="ru-RU" dirty="0"/>
          </a:p>
        </p:txBody>
      </p:sp>
    </p:spTree>
    <p:extLst>
      <p:ext uri="{BB962C8B-B14F-4D97-AF65-F5344CB8AC3E}">
        <p14:creationId xmlns:p14="http://schemas.microsoft.com/office/powerpoint/2010/main" val="33807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4DE7B04-A9A5-4B74-8F02-911EF9B1A600}" type="datetimeFigureOut">
              <a:rPr lang="ru-RU" smtClean="0"/>
              <a:t>31.03.2023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C5F3A101-C782-4515-B0BB-2BC31491583B}" type="slidenum">
              <a:rPr lang="ru-RU" smtClean="0"/>
              <a:t>‹#›</a:t>
            </a:fld>
            <a:endParaRPr lang="ru-RU" dirty="0"/>
          </a:p>
        </p:txBody>
      </p:sp>
    </p:spTree>
    <p:extLst>
      <p:ext uri="{BB962C8B-B14F-4D97-AF65-F5344CB8AC3E}">
        <p14:creationId xmlns:p14="http://schemas.microsoft.com/office/powerpoint/2010/main" val="3692417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4DE7B04-A9A5-4B74-8F02-911EF9B1A600}" type="datetimeFigureOut">
              <a:rPr lang="ru-RU" smtClean="0"/>
              <a:t>31.03.2023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C5F3A101-C782-4515-B0BB-2BC31491583B}" type="slidenum">
              <a:rPr lang="ru-RU" smtClean="0"/>
              <a:t>‹#›</a:t>
            </a:fld>
            <a:endParaRPr lang="ru-RU" dirty="0"/>
          </a:p>
        </p:txBody>
      </p:sp>
    </p:spTree>
    <p:extLst>
      <p:ext uri="{BB962C8B-B14F-4D97-AF65-F5344CB8AC3E}">
        <p14:creationId xmlns:p14="http://schemas.microsoft.com/office/powerpoint/2010/main" val="2978945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4DE7B04-A9A5-4B74-8F02-911EF9B1A600}" type="datetimeFigureOut">
              <a:rPr lang="ru-RU" smtClean="0"/>
              <a:t>31.03.2023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5F3A101-C782-4515-B0BB-2BC31491583B}" type="slidenum">
              <a:rPr lang="ru-RU" smtClean="0"/>
              <a:t>‹#›</a:t>
            </a:fld>
            <a:endParaRPr lang="ru-RU" dirty="0"/>
          </a:p>
        </p:txBody>
      </p:sp>
    </p:spTree>
    <p:extLst>
      <p:ext uri="{BB962C8B-B14F-4D97-AF65-F5344CB8AC3E}">
        <p14:creationId xmlns:p14="http://schemas.microsoft.com/office/powerpoint/2010/main" val="1700782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4DE7B04-A9A5-4B74-8F02-911EF9B1A600}" type="datetimeFigureOut">
              <a:rPr lang="ru-RU" smtClean="0"/>
              <a:t>31.03.2023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5F3A101-C782-4515-B0BB-2BC31491583B}" type="slidenum">
              <a:rPr lang="ru-RU" smtClean="0"/>
              <a:t>‹#›</a:t>
            </a:fld>
            <a:endParaRPr lang="ru-RU" dirty="0"/>
          </a:p>
        </p:txBody>
      </p:sp>
    </p:spTree>
    <p:extLst>
      <p:ext uri="{BB962C8B-B14F-4D97-AF65-F5344CB8AC3E}">
        <p14:creationId xmlns:p14="http://schemas.microsoft.com/office/powerpoint/2010/main" val="3337137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E7B04-A9A5-4B74-8F02-911EF9B1A600}" type="datetimeFigureOut">
              <a:rPr lang="ru-RU" smtClean="0"/>
              <a:t>31.03.2023</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3A101-C782-4515-B0BB-2BC31491583B}" type="slidenum">
              <a:rPr lang="ru-RU" smtClean="0"/>
              <a:t>‹#›</a:t>
            </a:fld>
            <a:endParaRPr lang="ru-RU" dirty="0"/>
          </a:p>
        </p:txBody>
      </p:sp>
    </p:spTree>
    <p:extLst>
      <p:ext uri="{BB962C8B-B14F-4D97-AF65-F5344CB8AC3E}">
        <p14:creationId xmlns:p14="http://schemas.microsoft.com/office/powerpoint/2010/main" val="3756397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075157" y="1524586"/>
            <a:ext cx="9851756" cy="12845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endParaRPr lang="ru-RU" sz="2400" b="1" i="1" dirty="0">
              <a:solidFill>
                <a:srgbClr val="002060"/>
              </a:solidFill>
              <a:latin typeface="Times New Roman" pitchFamily="18" charset="0"/>
              <a:ea typeface="Calibri"/>
              <a:cs typeface="Times New Roman" pitchFamily="18" charset="0"/>
            </a:endParaRPr>
          </a:p>
        </p:txBody>
      </p:sp>
      <p:sp>
        <p:nvSpPr>
          <p:cNvPr id="12" name="Заголовок 11"/>
          <p:cNvSpPr>
            <a:spLocks noGrp="1"/>
          </p:cNvSpPr>
          <p:nvPr>
            <p:ph type="ctrTitle"/>
          </p:nvPr>
        </p:nvSpPr>
        <p:spPr>
          <a:xfrm>
            <a:off x="1549257" y="399051"/>
            <a:ext cx="9144000" cy="953364"/>
          </a:xfrm>
        </p:spPr>
        <p:txBody>
          <a:bodyPr>
            <a:normAutofit fontScale="90000"/>
          </a:bodyPr>
          <a:lstStyle/>
          <a:p>
            <a:r>
              <a:rPr lang="ru-RU" sz="2400" b="1" dirty="0">
                <a:solidFill>
                  <a:srgbClr val="002060"/>
                </a:solidFill>
                <a:latin typeface="Times New Roman" panose="02020603050405020304" pitchFamily="18" charset="0"/>
                <a:cs typeface="Times New Roman" panose="02020603050405020304" pitchFamily="18" charset="0"/>
              </a:rPr>
              <a:t>ГОСУДАРСТВЕННОЕ БЮДЖЕТНОЕ ПРОФЕССИОНАЛЬНОЕ ОБРАЗОВАТЕЛЬНОЕ УЧРЕЖДЕНИЕ ГОРОДА МОСКВЫ</a:t>
            </a:r>
            <a:br>
              <a:rPr lang="ru-RU" sz="2400" b="1" dirty="0">
                <a:solidFill>
                  <a:srgbClr val="002060"/>
                </a:solidFill>
                <a:latin typeface="Times New Roman" panose="02020603050405020304" pitchFamily="18" charset="0"/>
                <a:cs typeface="Times New Roman" panose="02020603050405020304" pitchFamily="18" charset="0"/>
              </a:rPr>
            </a:br>
            <a:r>
              <a:rPr lang="ru-RU" sz="2400" b="1" dirty="0">
                <a:solidFill>
                  <a:srgbClr val="002060"/>
                </a:solidFill>
                <a:latin typeface="Times New Roman" panose="02020603050405020304" pitchFamily="18" charset="0"/>
                <a:cs typeface="Times New Roman" panose="02020603050405020304" pitchFamily="18" charset="0"/>
              </a:rPr>
              <a:t>«КОЛЛЕДЖ ПОЛИЦИИ»</a:t>
            </a:r>
          </a:p>
        </p:txBody>
      </p:sp>
      <p:sp>
        <p:nvSpPr>
          <p:cNvPr id="4" name="Подзаголовок 3"/>
          <p:cNvSpPr>
            <a:spLocks noGrp="1"/>
          </p:cNvSpPr>
          <p:nvPr>
            <p:ph type="subTitle" idx="1"/>
          </p:nvPr>
        </p:nvSpPr>
        <p:spPr>
          <a:xfrm>
            <a:off x="117987" y="1769806"/>
            <a:ext cx="11857703" cy="4332414"/>
          </a:xfrm>
          <a:solidFill>
            <a:schemeClr val="bg1"/>
          </a:solidFill>
        </p:spPr>
        <p:txBody>
          <a:bodyPr>
            <a:normAutofit fontScale="92500" lnSpcReduction="20000"/>
          </a:bodyPr>
          <a:lstStyle/>
          <a:p>
            <a:pPr>
              <a:lnSpc>
                <a:spcPct val="110000"/>
              </a:lnSpc>
              <a:spcBef>
                <a:spcPts val="0"/>
              </a:spcBef>
            </a:pPr>
            <a:r>
              <a:rPr lang="ru-RU" sz="4000" dirty="0" smtClean="0">
                <a:solidFill>
                  <a:srgbClr val="002060"/>
                </a:solidFill>
                <a:latin typeface="Arial Narrow" panose="020B0606020202030204" pitchFamily="34" charset="0"/>
                <a:cs typeface="Times New Roman" panose="02020603050405020304" pitchFamily="18" charset="0"/>
              </a:rPr>
              <a:t>Дополнительное профессиональное обучение</a:t>
            </a:r>
          </a:p>
          <a:p>
            <a:pPr>
              <a:lnSpc>
                <a:spcPct val="110000"/>
              </a:lnSpc>
              <a:spcBef>
                <a:spcPts val="0"/>
              </a:spcBef>
            </a:pPr>
            <a:r>
              <a:rPr lang="ru-RU" sz="4000" dirty="0" smtClean="0">
                <a:solidFill>
                  <a:srgbClr val="002060"/>
                </a:solidFill>
                <a:latin typeface="Arial Narrow" panose="020B0606020202030204" pitchFamily="34" charset="0"/>
                <a:cs typeface="Times New Roman" panose="02020603050405020304" pitchFamily="18" charset="0"/>
              </a:rPr>
              <a:t>«Оператор наземных средств управления беспилотным летательным аппаратом»</a:t>
            </a:r>
          </a:p>
          <a:p>
            <a:endParaRPr lang="ru-RU" sz="4400" dirty="0" smtClean="0">
              <a:solidFill>
                <a:srgbClr val="002060"/>
              </a:solidFill>
              <a:latin typeface="Impact" panose="020B0806030902050204" pitchFamily="34" charset="0"/>
            </a:endParaRPr>
          </a:p>
          <a:p>
            <a:r>
              <a:rPr lang="ru-RU" sz="4400" dirty="0" smtClean="0">
                <a:solidFill>
                  <a:srgbClr val="002060"/>
                </a:solidFill>
                <a:latin typeface="Impact" panose="020B0806030902050204" pitchFamily="34" charset="0"/>
              </a:rPr>
              <a:t>ЗАНЯТИЕ №3</a:t>
            </a:r>
          </a:p>
          <a:p>
            <a:r>
              <a:rPr lang="ru-RU" sz="4800" dirty="0">
                <a:solidFill>
                  <a:srgbClr val="002060"/>
                </a:solidFill>
                <a:latin typeface="Impact" panose="020B0806030902050204" pitchFamily="34" charset="0"/>
              </a:rPr>
              <a:t>Правовые основы  полетов</a:t>
            </a:r>
          </a:p>
          <a:p>
            <a:pPr>
              <a:lnSpc>
                <a:spcPct val="120000"/>
              </a:lnSpc>
            </a:pPr>
            <a:r>
              <a:rPr lang="ru-RU" sz="4400" dirty="0" smtClean="0">
                <a:solidFill>
                  <a:srgbClr val="002060"/>
                </a:solidFill>
                <a:latin typeface="Impact" panose="020B0806030902050204" pitchFamily="34" charset="0"/>
                <a:cs typeface="Times New Roman" panose="02020603050405020304" pitchFamily="18" charset="0"/>
              </a:rPr>
              <a:t> </a:t>
            </a:r>
          </a:p>
          <a:p>
            <a:endParaRPr lang="ru-RU" sz="5100" b="1" dirty="0">
              <a:solidFill>
                <a:srgbClr val="002060"/>
              </a:solidFill>
              <a:latin typeface="Times New Roman" panose="02020603050405020304" pitchFamily="18" charset="0"/>
              <a:cs typeface="Times New Roman" panose="02020603050405020304" pitchFamily="18" charset="0"/>
            </a:endParaRPr>
          </a:p>
          <a:p>
            <a:endParaRPr lang="ru-RU" sz="5100" b="1" dirty="0">
              <a:solidFill>
                <a:srgbClr val="002060"/>
              </a:solidFill>
              <a:latin typeface="Times New Roman" panose="02020603050405020304" pitchFamily="18" charset="0"/>
              <a:cs typeface="Times New Roman" panose="02020603050405020304" pitchFamily="18" charset="0"/>
            </a:endParaRPr>
          </a:p>
          <a:p>
            <a:endParaRPr lang="ru-RU" sz="5100" b="1" dirty="0">
              <a:solidFill>
                <a:srgbClr val="002060"/>
              </a:solidFill>
              <a:latin typeface="Times New Roman" panose="02020603050405020304" pitchFamily="18" charset="0"/>
              <a:cs typeface="Times New Roman" panose="02020603050405020304" pitchFamily="18" charset="0"/>
            </a:endParaRPr>
          </a:p>
          <a:p>
            <a:endParaRPr lang="ru-RU" sz="5100" b="1" dirty="0">
              <a:solidFill>
                <a:srgbClr val="00206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1C5A829-D13C-4947-8FBC-D49A7AA64F3D}"/>
              </a:ext>
            </a:extLst>
          </p:cNvPr>
          <p:cNvSpPr txBox="1"/>
          <p:nvPr/>
        </p:nvSpPr>
        <p:spPr>
          <a:xfrm>
            <a:off x="1" y="5938880"/>
            <a:ext cx="12192000" cy="830997"/>
          </a:xfrm>
          <a:prstGeom prst="rect">
            <a:avLst/>
          </a:prstGeom>
          <a:solidFill>
            <a:schemeClr val="bg1"/>
          </a:solidFill>
        </p:spPr>
        <p:txBody>
          <a:bodyPr wrap="square" rtlCol="0">
            <a:spAutoFit/>
          </a:bodyPr>
          <a:lstStyle/>
          <a:p>
            <a:pPr algn="r"/>
            <a:endParaRPr lang="ru-RU" sz="2400" dirty="0" smtClean="0">
              <a:solidFill>
                <a:srgbClr val="002060"/>
              </a:solidFill>
              <a:latin typeface="Impact" panose="020B0806030902050204" pitchFamily="34" charset="0"/>
              <a:cs typeface="Times New Roman" panose="02020603050405020304" pitchFamily="18" charset="0"/>
            </a:endParaRPr>
          </a:p>
          <a:p>
            <a:pPr algn="r"/>
            <a:r>
              <a:rPr lang="ru-RU" sz="2400" dirty="0" smtClean="0">
                <a:solidFill>
                  <a:srgbClr val="002060"/>
                </a:solidFill>
                <a:latin typeface="Impact" panose="020B0806030902050204" pitchFamily="34" charset="0"/>
                <a:cs typeface="Times New Roman" panose="02020603050405020304" pitchFamily="18" charset="0"/>
              </a:rPr>
              <a:t>Преподаватель</a:t>
            </a:r>
            <a:r>
              <a:rPr lang="ru-RU" sz="2400" dirty="0">
                <a:solidFill>
                  <a:srgbClr val="002060"/>
                </a:solidFill>
                <a:latin typeface="Impact" panose="020B0806030902050204" pitchFamily="34" charset="0"/>
                <a:cs typeface="Times New Roman" panose="02020603050405020304" pitchFamily="18" charset="0"/>
              </a:rPr>
              <a:t>: </a:t>
            </a:r>
            <a:r>
              <a:rPr lang="ru-RU" sz="2400" dirty="0" smtClean="0">
                <a:solidFill>
                  <a:srgbClr val="002060"/>
                </a:solidFill>
                <a:latin typeface="Impact" panose="020B0806030902050204" pitchFamily="34" charset="0"/>
                <a:cs typeface="Times New Roman" panose="02020603050405020304" pitchFamily="18" charset="0"/>
              </a:rPr>
              <a:t>Светайло В.М.</a:t>
            </a:r>
            <a:endParaRPr lang="ru-RU" sz="2400" dirty="0">
              <a:solidFill>
                <a:srgbClr val="002060"/>
              </a:solidFill>
              <a:latin typeface="Impact" panose="020B0806030902050204" pitchFamily="34" charset="0"/>
              <a:cs typeface="Times New Roman" panose="02020603050405020304" pitchFamily="18" charset="0"/>
            </a:endParaRPr>
          </a:p>
        </p:txBody>
      </p:sp>
      <p:pic>
        <p:nvPicPr>
          <p:cNvPr id="7" name="Рисунок 6"/>
          <p:cNvPicPr>
            <a:picLocks noChangeAspect="1"/>
          </p:cNvPicPr>
          <p:nvPr/>
        </p:nvPicPr>
        <p:blipFill>
          <a:blip r:embed="rId4" cstate="print">
            <a:clrChange>
              <a:clrFrom>
                <a:srgbClr val="FFFFFF"/>
              </a:clrFrom>
              <a:clrTo>
                <a:srgbClr val="FFFFFF">
                  <a:alpha val="0"/>
                </a:srgbClr>
              </a:clrTo>
            </a:clrChange>
          </a:blip>
          <a:stretch>
            <a:fillRect/>
          </a:stretch>
        </p:blipFill>
        <p:spPr>
          <a:xfrm>
            <a:off x="285447" y="146032"/>
            <a:ext cx="1263810" cy="1113040"/>
          </a:xfrm>
          <a:prstGeom prst="rect">
            <a:avLst/>
          </a:prstGeom>
        </p:spPr>
      </p:pic>
      <p:pic>
        <p:nvPicPr>
          <p:cNvPr id="8" name="Объект 1"/>
          <p:cNvPicPr>
            <a:picLocks noChangeAspect="1"/>
          </p:cNvPicPr>
          <p:nvPr/>
        </p:nvPicPr>
        <p:blipFill>
          <a:blip r:embed="rId5"/>
          <a:stretch>
            <a:fillRect/>
          </a:stretch>
        </p:blipFill>
        <p:spPr>
          <a:xfrm>
            <a:off x="340315" y="4959486"/>
            <a:ext cx="2016024" cy="1764021"/>
          </a:xfrm>
          <a:prstGeom prst="rect">
            <a:avLst/>
          </a:prstGeom>
        </p:spPr>
      </p:pic>
    </p:spTree>
    <p:custDataLst>
      <p:tags r:id="rId1"/>
    </p:custDataLst>
    <p:extLst>
      <p:ext uri="{BB962C8B-B14F-4D97-AF65-F5344CB8AC3E}">
        <p14:creationId xmlns:p14="http://schemas.microsoft.com/office/powerpoint/2010/main" val="2771089212"/>
      </p:ext>
    </p:extLst>
  </p:cSld>
  <p:clrMapOvr>
    <a:masterClrMapping/>
  </p:clrMapOvr>
  <mc:AlternateContent xmlns:mc="http://schemas.openxmlformats.org/markup-compatibility/2006" xmlns:p14="http://schemas.microsoft.com/office/powerpoint/2010/main">
    <mc:Choice Requires="p14">
      <p:transition p14:dur="10" advTm="814">
        <p:sndAc>
          <p:endSnd/>
        </p:sndAc>
      </p:transition>
    </mc:Choice>
    <mc:Fallback xmlns="">
      <p:transition advTm="814">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1"/>
            <a:ext cx="12192000" cy="1354014"/>
          </a:xfrm>
          <a:solidFill>
            <a:srgbClr val="002060"/>
          </a:solidFill>
        </p:spPr>
        <p:txBody>
          <a:bodyPr/>
          <a:lstStyle/>
          <a:p>
            <a:pPr algn="ctr"/>
            <a:r>
              <a:rPr lang="ru-RU" dirty="0" smtClean="0">
                <a:solidFill>
                  <a:schemeClr val="bg1"/>
                </a:solidFill>
                <a:latin typeface="Impact" panose="020B0806030902050204" pitchFamily="34" charset="0"/>
              </a:rPr>
              <a:t>Второй вопрос</a:t>
            </a:r>
            <a:endParaRPr lang="ru-RU" dirty="0">
              <a:solidFill>
                <a:schemeClr val="bg1"/>
              </a:solidFill>
              <a:latin typeface="Impact" panose="020B0806030902050204" pitchFamily="34" charset="0"/>
            </a:endParaRPr>
          </a:p>
        </p:txBody>
      </p:sp>
      <p:sp>
        <p:nvSpPr>
          <p:cNvPr id="5" name="Объект 4"/>
          <p:cNvSpPr>
            <a:spLocks noGrp="1"/>
          </p:cNvSpPr>
          <p:nvPr>
            <p:ph sz="half" idx="1"/>
          </p:nvPr>
        </p:nvSpPr>
        <p:spPr>
          <a:xfrm>
            <a:off x="87923" y="1468316"/>
            <a:ext cx="5931877" cy="5284176"/>
          </a:xfrm>
        </p:spPr>
        <p:txBody>
          <a:bodyPr/>
          <a:lstStyle/>
          <a:p>
            <a:pPr marL="0" indent="0" algn="ctr">
              <a:buNone/>
            </a:pPr>
            <a:endParaRPr lang="ru-RU" sz="4400" dirty="0" smtClean="0">
              <a:solidFill>
                <a:srgbClr val="002060"/>
              </a:solidFill>
              <a:latin typeface="Arial Narrow" panose="020B0606020202030204" pitchFamily="34" charset="0"/>
            </a:endParaRPr>
          </a:p>
          <a:p>
            <a:pPr marL="0" indent="0" algn="ctr">
              <a:buNone/>
            </a:pPr>
            <a:r>
              <a:rPr lang="ru-RU" sz="7200" dirty="0" smtClean="0">
                <a:solidFill>
                  <a:srgbClr val="002060"/>
                </a:solidFill>
                <a:latin typeface="Arial Narrow" panose="020B0606020202030204" pitchFamily="34" charset="0"/>
              </a:rPr>
              <a:t>Регистрация БПЛА</a:t>
            </a:r>
          </a:p>
          <a:p>
            <a:pPr marL="0" indent="0">
              <a:buNone/>
            </a:pPr>
            <a:endParaRPr lang="ru-RU" dirty="0"/>
          </a:p>
          <a:p>
            <a:pPr marL="0" indent="0" algn="ctr">
              <a:buNone/>
            </a:pPr>
            <a:endParaRPr lang="ru-RU" sz="4000" dirty="0">
              <a:solidFill>
                <a:srgbClr val="002060"/>
              </a:solidFill>
              <a:latin typeface="Arial Narrow" panose="020B0606020202030204" pitchFamily="34" charset="0"/>
            </a:endParaRPr>
          </a:p>
        </p:txBody>
      </p:sp>
      <p:pic>
        <p:nvPicPr>
          <p:cNvPr id="2" name="Объект 1"/>
          <p:cNvPicPr>
            <a:picLocks noGrp="1" noChangeAspect="1"/>
          </p:cNvPicPr>
          <p:nvPr>
            <p:ph sz="half" idx="2"/>
          </p:nvPr>
        </p:nvPicPr>
        <p:blipFill>
          <a:blip r:embed="rId2"/>
          <a:stretch>
            <a:fillRect/>
          </a:stretch>
        </p:blipFill>
        <p:spPr>
          <a:xfrm>
            <a:off x="5829803" y="1468316"/>
            <a:ext cx="6362197" cy="5389684"/>
          </a:xfrm>
          <a:prstGeom prst="rect">
            <a:avLst/>
          </a:prstGeom>
        </p:spPr>
      </p:pic>
    </p:spTree>
    <p:extLst>
      <p:ext uri="{BB962C8B-B14F-4D97-AF65-F5344CB8AC3E}">
        <p14:creationId xmlns:p14="http://schemas.microsoft.com/office/powerpoint/2010/main" val="1427707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Виды авиации</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normAutofit fontScale="92500" lnSpcReduction="20000"/>
          </a:bodyPr>
          <a:lstStyle/>
          <a:p>
            <a:pPr marL="0" indent="0">
              <a:buNone/>
            </a:pPr>
            <a:endParaRPr lang="ru-RU" sz="5400" dirty="0" smtClean="0">
              <a:solidFill>
                <a:srgbClr val="002060"/>
              </a:solidFill>
              <a:latin typeface="Arial Narrow" panose="020B0606020202030204" pitchFamily="34" charset="0"/>
            </a:endParaRPr>
          </a:p>
          <a:p>
            <a:pPr marL="0" indent="0">
              <a:buNone/>
            </a:pPr>
            <a:r>
              <a:rPr lang="ru-RU" sz="5400" dirty="0">
                <a:solidFill>
                  <a:srgbClr val="002060"/>
                </a:solidFill>
                <a:latin typeface="Arial Narrow" panose="020B0606020202030204" pitchFamily="34" charset="0"/>
              </a:rPr>
              <a:t>-</a:t>
            </a:r>
            <a:r>
              <a:rPr lang="ru-RU" sz="5400" dirty="0" smtClean="0">
                <a:solidFill>
                  <a:srgbClr val="002060"/>
                </a:solidFill>
                <a:latin typeface="Arial Narrow" panose="020B0606020202030204" pitchFamily="34" charset="0"/>
              </a:rPr>
              <a:t>гражданская </a:t>
            </a:r>
            <a:r>
              <a:rPr lang="ru-RU" sz="5400" dirty="0">
                <a:solidFill>
                  <a:srgbClr val="002060"/>
                </a:solidFill>
                <a:latin typeface="Arial Narrow" panose="020B0606020202030204" pitchFamily="34" charset="0"/>
              </a:rPr>
              <a:t>авиация</a:t>
            </a:r>
          </a:p>
          <a:p>
            <a:pPr marL="0" indent="0">
              <a:buNone/>
            </a:pPr>
            <a:r>
              <a:rPr lang="ru-RU" sz="5400" dirty="0">
                <a:solidFill>
                  <a:srgbClr val="002060"/>
                </a:solidFill>
                <a:latin typeface="Arial Narrow" panose="020B0606020202030204" pitchFamily="34" charset="0"/>
              </a:rPr>
              <a:t>-государственная авиация</a:t>
            </a:r>
          </a:p>
          <a:p>
            <a:pPr marL="0" indent="0">
              <a:buNone/>
            </a:pPr>
            <a:r>
              <a:rPr lang="ru-RU" sz="5400" dirty="0">
                <a:solidFill>
                  <a:srgbClr val="002060"/>
                </a:solidFill>
                <a:latin typeface="Arial Narrow" panose="020B0606020202030204" pitchFamily="34" charset="0"/>
              </a:rPr>
              <a:t>- экспериментальная авиация</a:t>
            </a:r>
          </a:p>
          <a:p>
            <a:pPr marL="0" indent="0">
              <a:buNone/>
            </a:pPr>
            <a:r>
              <a:rPr lang="ru-RU" sz="5400" dirty="0">
                <a:solidFill>
                  <a:srgbClr val="002060"/>
                </a:solidFill>
                <a:latin typeface="Arial Narrow" panose="020B0606020202030204" pitchFamily="34" charset="0"/>
              </a:rPr>
              <a:t> </a:t>
            </a:r>
          </a:p>
          <a:p>
            <a:pPr marL="0" indent="0">
              <a:buNone/>
            </a:pPr>
            <a:r>
              <a:rPr lang="ru-RU" dirty="0"/>
              <a:t> </a:t>
            </a:r>
          </a:p>
          <a:p>
            <a:endParaRPr lang="ru-RU" dirty="0"/>
          </a:p>
        </p:txBody>
      </p:sp>
      <p:pic>
        <p:nvPicPr>
          <p:cNvPr id="5" name="Объект 4"/>
          <p:cNvPicPr>
            <a:picLocks noGrp="1" noChangeAspect="1"/>
          </p:cNvPicPr>
          <p:nvPr>
            <p:ph sz="half" idx="2"/>
          </p:nvPr>
        </p:nvPicPr>
        <p:blipFill>
          <a:blip r:embed="rId3"/>
          <a:stretch>
            <a:fillRect/>
          </a:stretch>
        </p:blipFill>
        <p:spPr>
          <a:xfrm>
            <a:off x="5631873" y="1690690"/>
            <a:ext cx="6560127" cy="5167310"/>
          </a:xfrm>
          <a:prstGeom prst="rect">
            <a:avLst/>
          </a:prstGeom>
        </p:spPr>
      </p:pic>
    </p:spTree>
    <p:extLst>
      <p:ext uri="{BB962C8B-B14F-4D97-AF65-F5344CB8AC3E}">
        <p14:creationId xmlns:p14="http://schemas.microsoft.com/office/powerpoint/2010/main" val="4261458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34936"/>
            <a:ext cx="12192000" cy="1690688"/>
          </a:xfrm>
          <a:solidFill>
            <a:srgbClr val="002060"/>
          </a:solidFill>
        </p:spPr>
        <p:txBody>
          <a:bodyPr/>
          <a:lstStyle/>
          <a:p>
            <a:pPr algn="ctr"/>
            <a:r>
              <a:rPr lang="ru-RU" dirty="0" smtClean="0">
                <a:solidFill>
                  <a:schemeClr val="bg1"/>
                </a:solidFill>
                <a:latin typeface="Impact" panose="020B0806030902050204" pitchFamily="34" charset="0"/>
              </a:rPr>
              <a:t>Гражданская авиация</a:t>
            </a:r>
            <a:br>
              <a:rPr lang="ru-RU" dirty="0" smtClean="0">
                <a:solidFill>
                  <a:schemeClr val="bg1"/>
                </a:solidFill>
                <a:latin typeface="Impact" panose="020B0806030902050204" pitchFamily="34" charset="0"/>
              </a:rPr>
            </a:b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5"/>
            <a:ext cx="6629400" cy="5032375"/>
          </a:xfrm>
        </p:spPr>
        <p:txBody>
          <a:bodyPr>
            <a:normAutofit lnSpcReduction="10000"/>
          </a:bodyPr>
          <a:lstStyle/>
          <a:p>
            <a:pPr marL="0" indent="0">
              <a:buNone/>
            </a:pPr>
            <a:endParaRPr lang="ru-RU" sz="3200" dirty="0">
              <a:solidFill>
                <a:srgbClr val="002060"/>
              </a:solidFill>
              <a:latin typeface="Arial Narrow" panose="020B0606020202030204" pitchFamily="34" charset="0"/>
            </a:endParaRPr>
          </a:p>
          <a:p>
            <a:pPr marL="0" indent="0">
              <a:buNone/>
            </a:pPr>
            <a:r>
              <a:rPr lang="ru-RU" sz="3200" dirty="0" smtClean="0">
                <a:solidFill>
                  <a:srgbClr val="002060"/>
                </a:solidFill>
                <a:latin typeface="Arial Narrow" panose="020B0606020202030204" pitchFamily="34" charset="0"/>
              </a:rPr>
              <a:t>Авиация</a:t>
            </a:r>
            <a:r>
              <a:rPr lang="ru-RU" sz="3200" dirty="0">
                <a:solidFill>
                  <a:srgbClr val="002060"/>
                </a:solidFill>
                <a:latin typeface="Arial Narrow" panose="020B0606020202030204" pitchFamily="34" charset="0"/>
              </a:rPr>
              <a:t>, используемая в целях обеспечения потребностей граждан и экономики, относится к гражданской авиации.</a:t>
            </a:r>
          </a:p>
          <a:p>
            <a:pPr marL="0" indent="0">
              <a:buNone/>
            </a:pPr>
            <a:endParaRPr lang="ru-RU" sz="3200" dirty="0">
              <a:solidFill>
                <a:srgbClr val="002060"/>
              </a:solidFill>
              <a:latin typeface="Arial Narrow" panose="020B0606020202030204" pitchFamily="34" charset="0"/>
            </a:endParaRPr>
          </a:p>
          <a:p>
            <a:pPr marL="0" indent="0">
              <a:buNone/>
            </a:pPr>
            <a:r>
              <a:rPr lang="ru-RU" sz="3200" dirty="0" smtClean="0">
                <a:solidFill>
                  <a:srgbClr val="002060"/>
                </a:solidFill>
                <a:latin typeface="Arial Narrow" panose="020B0606020202030204" pitchFamily="34" charset="0"/>
              </a:rPr>
              <a:t> </a:t>
            </a:r>
            <a:r>
              <a:rPr lang="ru-RU" sz="3200" dirty="0">
                <a:solidFill>
                  <a:srgbClr val="002060"/>
                </a:solidFill>
                <a:latin typeface="Arial Narrow" panose="020B0606020202030204" pitchFamily="34" charset="0"/>
              </a:rPr>
              <a:t>Гражданская авиация, не используемая для осуществления коммерческих воздушных перевозок и выполнения авиационных работ, относится к авиации общего назначения.</a:t>
            </a:r>
          </a:p>
          <a:p>
            <a:pPr marL="0" indent="0">
              <a:buNone/>
            </a:pPr>
            <a:endParaRPr lang="ru-RU" dirty="0"/>
          </a:p>
          <a:p>
            <a:endParaRPr lang="ru-RU" dirty="0"/>
          </a:p>
        </p:txBody>
      </p:sp>
      <p:pic>
        <p:nvPicPr>
          <p:cNvPr id="5" name="Объект 4"/>
          <p:cNvPicPr>
            <a:picLocks noGrp="1" noChangeAspect="1"/>
          </p:cNvPicPr>
          <p:nvPr>
            <p:ph sz="half" idx="2"/>
          </p:nvPr>
        </p:nvPicPr>
        <p:blipFill>
          <a:blip r:embed="rId3"/>
          <a:stretch>
            <a:fillRect/>
          </a:stretch>
        </p:blipFill>
        <p:spPr>
          <a:xfrm>
            <a:off x="6846887" y="2284412"/>
            <a:ext cx="4381500" cy="4114800"/>
          </a:xfrm>
          <a:prstGeom prst="rect">
            <a:avLst/>
          </a:prstGeom>
        </p:spPr>
      </p:pic>
    </p:spTree>
    <p:extLst>
      <p:ext uri="{BB962C8B-B14F-4D97-AF65-F5344CB8AC3E}">
        <p14:creationId xmlns:p14="http://schemas.microsoft.com/office/powerpoint/2010/main" val="439896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a:solidFill>
                  <a:schemeClr val="bg1"/>
                </a:solidFill>
                <a:latin typeface="Impact" panose="020B0806030902050204" pitchFamily="34" charset="0"/>
              </a:rPr>
              <a:t>Государственная авиация</a:t>
            </a:r>
          </a:p>
        </p:txBody>
      </p:sp>
      <p:sp>
        <p:nvSpPr>
          <p:cNvPr id="3" name="Объект 2"/>
          <p:cNvSpPr>
            <a:spLocks noGrp="1"/>
          </p:cNvSpPr>
          <p:nvPr>
            <p:ph sz="half" idx="1"/>
          </p:nvPr>
        </p:nvSpPr>
        <p:spPr>
          <a:xfrm>
            <a:off x="0" y="1825624"/>
            <a:ext cx="6019800" cy="5032375"/>
          </a:xfrm>
        </p:spPr>
        <p:txBody>
          <a:bodyPr/>
          <a:lstStyle/>
          <a:p>
            <a:pPr marL="0" indent="0">
              <a:buNone/>
            </a:pPr>
            <a:endParaRPr lang="ru-RU" dirty="0" smtClean="0"/>
          </a:p>
          <a:p>
            <a:pPr marL="0" indent="0" algn="ctr">
              <a:buNone/>
            </a:pPr>
            <a:r>
              <a:rPr lang="ru-RU" sz="4000" dirty="0" smtClean="0">
                <a:solidFill>
                  <a:srgbClr val="002060"/>
                </a:solidFill>
                <a:latin typeface="Arial Narrow" panose="020B0606020202030204" pitchFamily="34" charset="0"/>
              </a:rPr>
              <a:t>Авиация</a:t>
            </a:r>
            <a:r>
              <a:rPr lang="ru-RU" sz="4000" dirty="0">
                <a:solidFill>
                  <a:srgbClr val="002060"/>
                </a:solidFill>
                <a:latin typeface="Arial Narrow" panose="020B0606020202030204" pitchFamily="34" charset="0"/>
              </a:rPr>
              <a:t>, используемая в целях осуществления функций государства и обеспечения решения указанных в настоящем пункте задач, относится к государственной </a:t>
            </a:r>
            <a:r>
              <a:rPr lang="ru-RU" sz="4000" dirty="0" smtClean="0">
                <a:solidFill>
                  <a:srgbClr val="002060"/>
                </a:solidFill>
                <a:latin typeface="Arial Narrow" panose="020B0606020202030204" pitchFamily="34" charset="0"/>
              </a:rPr>
              <a:t>авиации</a:t>
            </a:r>
            <a:endParaRPr lang="ru-RU" sz="4000" dirty="0">
              <a:solidFill>
                <a:srgbClr val="002060"/>
              </a:solidFill>
              <a:latin typeface="Arial Narrow" panose="020B0606020202030204" pitchFamily="34" charset="0"/>
            </a:endParaRPr>
          </a:p>
          <a:p>
            <a:endParaRPr lang="ru-RU" dirty="0"/>
          </a:p>
        </p:txBody>
      </p:sp>
      <p:pic>
        <p:nvPicPr>
          <p:cNvPr id="5" name="Объект 4"/>
          <p:cNvPicPr>
            <a:picLocks noGrp="1" noChangeAspect="1"/>
          </p:cNvPicPr>
          <p:nvPr>
            <p:ph sz="half" idx="2"/>
          </p:nvPr>
        </p:nvPicPr>
        <p:blipFill>
          <a:blip r:embed="rId3"/>
          <a:stretch>
            <a:fillRect/>
          </a:stretch>
        </p:blipFill>
        <p:spPr>
          <a:xfrm>
            <a:off x="6521450" y="1825625"/>
            <a:ext cx="5032375" cy="5032375"/>
          </a:xfrm>
          <a:prstGeom prst="rect">
            <a:avLst/>
          </a:prstGeom>
        </p:spPr>
      </p:pic>
    </p:spTree>
    <p:extLst>
      <p:ext uri="{BB962C8B-B14F-4D97-AF65-F5344CB8AC3E}">
        <p14:creationId xmlns:p14="http://schemas.microsoft.com/office/powerpoint/2010/main" val="2396978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Военная  авиация</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lstStyle/>
          <a:p>
            <a:pPr marL="0" indent="0" algn="ctr">
              <a:buNone/>
            </a:pPr>
            <a:endParaRPr lang="ru-RU" sz="4400" dirty="0" smtClean="0">
              <a:solidFill>
                <a:srgbClr val="002060"/>
              </a:solidFill>
              <a:latin typeface="Arial Narrow" panose="020B0606020202030204" pitchFamily="34" charset="0"/>
            </a:endParaRPr>
          </a:p>
          <a:p>
            <a:pPr marL="0" indent="0" algn="ctr">
              <a:buNone/>
            </a:pPr>
            <a:r>
              <a:rPr lang="ru-RU" sz="4400" dirty="0" smtClean="0">
                <a:solidFill>
                  <a:srgbClr val="002060"/>
                </a:solidFill>
                <a:latin typeface="Arial Narrow" panose="020B0606020202030204" pitchFamily="34" charset="0"/>
              </a:rPr>
              <a:t>Государственная авиация, используемая  в </a:t>
            </a:r>
            <a:r>
              <a:rPr lang="ru-RU" sz="4400" dirty="0">
                <a:solidFill>
                  <a:srgbClr val="002060"/>
                </a:solidFill>
                <a:latin typeface="Arial Narrow" panose="020B0606020202030204" pitchFamily="34" charset="0"/>
              </a:rPr>
              <a:t>области обороны </a:t>
            </a:r>
            <a:r>
              <a:rPr lang="ru-RU" sz="4400" dirty="0" smtClean="0">
                <a:solidFill>
                  <a:srgbClr val="002060"/>
                </a:solidFill>
                <a:latin typeface="Arial Narrow" panose="020B0606020202030204" pitchFamily="34" charset="0"/>
              </a:rPr>
              <a:t>относится </a:t>
            </a:r>
            <a:r>
              <a:rPr lang="ru-RU" sz="4400" dirty="0">
                <a:solidFill>
                  <a:srgbClr val="002060"/>
                </a:solidFill>
                <a:latin typeface="Arial Narrow" panose="020B0606020202030204" pitchFamily="34" charset="0"/>
              </a:rPr>
              <a:t>к государственной военной </a:t>
            </a:r>
            <a:r>
              <a:rPr lang="ru-RU" sz="4400" dirty="0" smtClean="0">
                <a:solidFill>
                  <a:srgbClr val="002060"/>
                </a:solidFill>
                <a:latin typeface="Arial Narrow" panose="020B0606020202030204" pitchFamily="34" charset="0"/>
              </a:rPr>
              <a:t>авиации</a:t>
            </a:r>
            <a:endParaRPr lang="ru-RU" sz="4400" dirty="0">
              <a:solidFill>
                <a:srgbClr val="002060"/>
              </a:solidFill>
              <a:latin typeface="Arial Narrow" panose="020B0606020202030204" pitchFamily="34" charset="0"/>
            </a:endParaRPr>
          </a:p>
          <a:p>
            <a:endParaRPr lang="ru-RU" dirty="0"/>
          </a:p>
        </p:txBody>
      </p:sp>
      <p:pic>
        <p:nvPicPr>
          <p:cNvPr id="5" name="Объект 4"/>
          <p:cNvPicPr>
            <a:picLocks noGrp="1" noChangeAspect="1"/>
          </p:cNvPicPr>
          <p:nvPr>
            <p:ph sz="half" idx="2"/>
          </p:nvPr>
        </p:nvPicPr>
        <p:blipFill>
          <a:blip r:embed="rId3"/>
          <a:stretch>
            <a:fillRect/>
          </a:stretch>
        </p:blipFill>
        <p:spPr>
          <a:xfrm>
            <a:off x="6826145" y="1825625"/>
            <a:ext cx="4422985" cy="5032375"/>
          </a:xfrm>
          <a:prstGeom prst="rect">
            <a:avLst/>
          </a:prstGeom>
        </p:spPr>
      </p:pic>
    </p:spTree>
    <p:extLst>
      <p:ext uri="{BB962C8B-B14F-4D97-AF65-F5344CB8AC3E}">
        <p14:creationId xmlns:p14="http://schemas.microsoft.com/office/powerpoint/2010/main" val="4243034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Госавиация специального назначения </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7335982" cy="5032375"/>
          </a:xfrm>
        </p:spPr>
        <p:txBody>
          <a:bodyPr>
            <a:normAutofit fontScale="92500" lnSpcReduction="10000"/>
          </a:bodyPr>
          <a:lstStyle/>
          <a:p>
            <a:r>
              <a:rPr lang="ru-RU" dirty="0" smtClean="0">
                <a:solidFill>
                  <a:srgbClr val="002060"/>
                </a:solidFill>
                <a:latin typeface="Arial Narrow" panose="020B0606020202030204" pitchFamily="34" charset="0"/>
              </a:rPr>
              <a:t>в </a:t>
            </a:r>
            <a:r>
              <a:rPr lang="ru-RU" dirty="0">
                <a:solidFill>
                  <a:srgbClr val="002060"/>
                </a:solidFill>
                <a:latin typeface="Arial Narrow" panose="020B0606020202030204" pitchFamily="34" charset="0"/>
              </a:rPr>
              <a:t>области обеспечения безопасности Российской Федерации, </a:t>
            </a:r>
            <a:endParaRPr lang="ru-RU" dirty="0" smtClean="0">
              <a:solidFill>
                <a:srgbClr val="002060"/>
              </a:solidFill>
              <a:latin typeface="Arial Narrow" panose="020B0606020202030204" pitchFamily="34" charset="0"/>
            </a:endParaRPr>
          </a:p>
          <a:p>
            <a:r>
              <a:rPr lang="ru-RU" dirty="0" smtClean="0">
                <a:solidFill>
                  <a:srgbClr val="002060"/>
                </a:solidFill>
                <a:latin typeface="Arial Narrow" panose="020B0606020202030204" pitchFamily="34" charset="0"/>
              </a:rPr>
              <a:t>В сфере </a:t>
            </a:r>
            <a:r>
              <a:rPr lang="ru-RU" dirty="0">
                <a:solidFill>
                  <a:srgbClr val="002060"/>
                </a:solidFill>
                <a:latin typeface="Arial Narrow" panose="020B0606020202030204" pitchFamily="34" charset="0"/>
              </a:rPr>
              <a:t>обеспечения безопасности объектов государственной охраны, </a:t>
            </a:r>
            <a:endParaRPr lang="ru-RU" dirty="0" smtClean="0">
              <a:solidFill>
                <a:srgbClr val="002060"/>
              </a:solidFill>
              <a:latin typeface="Arial Narrow" panose="020B0606020202030204" pitchFamily="34" charset="0"/>
            </a:endParaRPr>
          </a:p>
          <a:p>
            <a:r>
              <a:rPr lang="ru-RU" dirty="0" smtClean="0">
                <a:solidFill>
                  <a:srgbClr val="002060"/>
                </a:solidFill>
                <a:latin typeface="Arial Narrow" panose="020B0606020202030204" pitchFamily="34" charset="0"/>
              </a:rPr>
              <a:t>сфере </a:t>
            </a:r>
            <a:r>
              <a:rPr lang="ru-RU" dirty="0">
                <a:solidFill>
                  <a:srgbClr val="002060"/>
                </a:solidFill>
                <a:latin typeface="Arial Narrow" panose="020B0606020202030204" pitchFamily="34" charset="0"/>
              </a:rPr>
              <a:t>охраны общественного порядка, обеспечения общественной безопасности и противодействия преступности, </a:t>
            </a:r>
            <a:endParaRPr lang="ru-RU" dirty="0" smtClean="0">
              <a:solidFill>
                <a:srgbClr val="002060"/>
              </a:solidFill>
              <a:latin typeface="Arial Narrow" panose="020B0606020202030204" pitchFamily="34" charset="0"/>
            </a:endParaRPr>
          </a:p>
          <a:p>
            <a:r>
              <a:rPr lang="ru-RU" dirty="0" smtClean="0">
                <a:solidFill>
                  <a:srgbClr val="002060"/>
                </a:solidFill>
                <a:latin typeface="Arial Narrow" panose="020B0606020202030204" pitchFamily="34" charset="0"/>
              </a:rPr>
              <a:t> </a:t>
            </a:r>
            <a:r>
              <a:rPr lang="ru-RU" dirty="0">
                <a:solidFill>
                  <a:srgbClr val="002060"/>
                </a:solidFill>
                <a:latin typeface="Arial Narrow" panose="020B0606020202030204" pitchFamily="34" charset="0"/>
              </a:rPr>
              <a:t>в областях таможенного дела, </a:t>
            </a:r>
            <a:endParaRPr lang="ru-RU" dirty="0" smtClean="0">
              <a:solidFill>
                <a:srgbClr val="002060"/>
              </a:solidFill>
              <a:latin typeface="Arial Narrow" panose="020B0606020202030204" pitchFamily="34" charset="0"/>
            </a:endParaRPr>
          </a:p>
          <a:p>
            <a:r>
              <a:rPr lang="ru-RU" dirty="0" smtClean="0">
                <a:solidFill>
                  <a:srgbClr val="002060"/>
                </a:solidFill>
                <a:latin typeface="Arial Narrow" panose="020B0606020202030204" pitchFamily="34" charset="0"/>
              </a:rPr>
              <a:t>космической </a:t>
            </a:r>
            <a:r>
              <a:rPr lang="ru-RU" dirty="0">
                <a:solidFill>
                  <a:srgbClr val="002060"/>
                </a:solidFill>
                <a:latin typeface="Arial Narrow" panose="020B0606020202030204" pitchFamily="34" charset="0"/>
              </a:rPr>
              <a:t>деятельности</a:t>
            </a:r>
            <a:r>
              <a:rPr lang="ru-RU" dirty="0" smtClean="0">
                <a:solidFill>
                  <a:srgbClr val="002060"/>
                </a:solidFill>
                <a:latin typeface="Arial Narrow" panose="020B0606020202030204" pitchFamily="34" charset="0"/>
              </a:rPr>
              <a:t>,</a:t>
            </a:r>
          </a:p>
          <a:p>
            <a:r>
              <a:rPr lang="ru-RU" dirty="0" smtClean="0">
                <a:solidFill>
                  <a:srgbClr val="002060"/>
                </a:solidFill>
                <a:latin typeface="Arial Narrow" panose="020B0606020202030204" pitchFamily="34" charset="0"/>
              </a:rPr>
              <a:t> </a:t>
            </a:r>
            <a:r>
              <a:rPr lang="ru-RU" dirty="0">
                <a:solidFill>
                  <a:srgbClr val="002060"/>
                </a:solidFill>
                <a:latin typeface="Arial Narrow" panose="020B0606020202030204" pitchFamily="34" charset="0"/>
              </a:rPr>
              <a:t>гражданской обороны, </a:t>
            </a:r>
            <a:endParaRPr lang="ru-RU" dirty="0" smtClean="0">
              <a:solidFill>
                <a:srgbClr val="002060"/>
              </a:solidFill>
              <a:latin typeface="Arial Narrow" panose="020B0606020202030204" pitchFamily="34" charset="0"/>
            </a:endParaRPr>
          </a:p>
          <a:p>
            <a:r>
              <a:rPr lang="ru-RU" dirty="0" smtClean="0">
                <a:solidFill>
                  <a:srgbClr val="002060"/>
                </a:solidFill>
                <a:latin typeface="Arial Narrow" panose="020B0606020202030204" pitchFamily="34" charset="0"/>
              </a:rPr>
              <a:t>защиты </a:t>
            </a:r>
            <a:r>
              <a:rPr lang="ru-RU" dirty="0">
                <a:solidFill>
                  <a:srgbClr val="002060"/>
                </a:solidFill>
                <a:latin typeface="Arial Narrow" panose="020B0606020202030204" pitchFamily="34" charset="0"/>
              </a:rPr>
              <a:t>населения и территорий от чрезвычайных ситуаций природного и техногенного характера, </a:t>
            </a:r>
          </a:p>
        </p:txBody>
      </p:sp>
      <p:pic>
        <p:nvPicPr>
          <p:cNvPr id="5" name="Объект 4"/>
          <p:cNvPicPr>
            <a:picLocks noGrp="1" noChangeAspect="1"/>
          </p:cNvPicPr>
          <p:nvPr>
            <p:ph sz="half" idx="2"/>
          </p:nvPr>
        </p:nvPicPr>
        <p:blipFill>
          <a:blip r:embed="rId3"/>
          <a:stretch>
            <a:fillRect/>
          </a:stretch>
        </p:blipFill>
        <p:spPr>
          <a:xfrm>
            <a:off x="7675562" y="1825624"/>
            <a:ext cx="1962150" cy="1952625"/>
          </a:xfrm>
          <a:prstGeom prst="rect">
            <a:avLst/>
          </a:prstGeom>
        </p:spPr>
      </p:pic>
      <p:pic>
        <p:nvPicPr>
          <p:cNvPr id="6" name="Рисунок 5"/>
          <p:cNvPicPr>
            <a:picLocks noChangeAspect="1"/>
          </p:cNvPicPr>
          <p:nvPr/>
        </p:nvPicPr>
        <p:blipFill>
          <a:blip r:embed="rId4"/>
          <a:stretch>
            <a:fillRect/>
          </a:stretch>
        </p:blipFill>
        <p:spPr>
          <a:xfrm>
            <a:off x="7749308" y="4184523"/>
            <a:ext cx="2353260" cy="2395936"/>
          </a:xfrm>
          <a:prstGeom prst="rect">
            <a:avLst/>
          </a:prstGeom>
        </p:spPr>
      </p:pic>
      <p:pic>
        <p:nvPicPr>
          <p:cNvPr id="7" name="Рисунок 6"/>
          <p:cNvPicPr>
            <a:picLocks noChangeAspect="1"/>
          </p:cNvPicPr>
          <p:nvPr/>
        </p:nvPicPr>
        <p:blipFill>
          <a:blip r:embed="rId5"/>
          <a:stretch>
            <a:fillRect/>
          </a:stretch>
        </p:blipFill>
        <p:spPr>
          <a:xfrm>
            <a:off x="9977292" y="1825624"/>
            <a:ext cx="2089432" cy="1776477"/>
          </a:xfrm>
          <a:prstGeom prst="rect">
            <a:avLst/>
          </a:prstGeom>
        </p:spPr>
      </p:pic>
      <p:pic>
        <p:nvPicPr>
          <p:cNvPr id="8" name="Рисунок 7"/>
          <p:cNvPicPr>
            <a:picLocks noChangeAspect="1"/>
          </p:cNvPicPr>
          <p:nvPr/>
        </p:nvPicPr>
        <p:blipFill>
          <a:blip r:embed="rId6"/>
          <a:stretch>
            <a:fillRect/>
          </a:stretch>
        </p:blipFill>
        <p:spPr>
          <a:xfrm>
            <a:off x="10363041" y="4184523"/>
            <a:ext cx="1828959" cy="1810669"/>
          </a:xfrm>
          <a:prstGeom prst="rect">
            <a:avLst/>
          </a:prstGeom>
        </p:spPr>
      </p:pic>
    </p:spTree>
    <p:extLst>
      <p:ext uri="{BB962C8B-B14F-4D97-AF65-F5344CB8AC3E}">
        <p14:creationId xmlns:p14="http://schemas.microsoft.com/office/powerpoint/2010/main" val="790093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Экспериментальная авиация</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lstStyle/>
          <a:p>
            <a:pPr marL="0" indent="0">
              <a:buNone/>
            </a:pPr>
            <a:endParaRPr lang="ru-RU" dirty="0" smtClean="0"/>
          </a:p>
          <a:p>
            <a:pPr marL="0" indent="0" algn="ctr">
              <a:buNone/>
            </a:pPr>
            <a:r>
              <a:rPr lang="ru-RU" sz="4000" dirty="0" smtClean="0">
                <a:solidFill>
                  <a:srgbClr val="002060"/>
                </a:solidFill>
                <a:latin typeface="Arial Narrow" panose="020B0606020202030204" pitchFamily="34" charset="0"/>
              </a:rPr>
              <a:t>Авиация, используемая для проведения опытно-конструкторских, экспериментальных, научно-исследовательских работ, а также испытаний авиационной и другой техники</a:t>
            </a:r>
            <a:endParaRPr lang="ru-RU" sz="4000" dirty="0">
              <a:solidFill>
                <a:srgbClr val="002060"/>
              </a:solidFill>
              <a:latin typeface="Arial Narrow" panose="020B0606020202030204" pitchFamily="34" charset="0"/>
            </a:endParaRPr>
          </a:p>
        </p:txBody>
      </p:sp>
      <p:pic>
        <p:nvPicPr>
          <p:cNvPr id="5" name="Объект 4"/>
          <p:cNvPicPr>
            <a:picLocks noGrp="1" noChangeAspect="1"/>
          </p:cNvPicPr>
          <p:nvPr>
            <p:ph sz="half" idx="2"/>
          </p:nvPr>
        </p:nvPicPr>
        <p:blipFill>
          <a:blip r:embed="rId3"/>
          <a:stretch>
            <a:fillRect/>
          </a:stretch>
        </p:blipFill>
        <p:spPr>
          <a:xfrm>
            <a:off x="6521450" y="1825625"/>
            <a:ext cx="5670550" cy="5032375"/>
          </a:xfrm>
          <a:prstGeom prst="rect">
            <a:avLst/>
          </a:prstGeom>
        </p:spPr>
      </p:pic>
    </p:spTree>
    <p:extLst>
      <p:ext uri="{BB962C8B-B14F-4D97-AF65-F5344CB8AC3E}">
        <p14:creationId xmlns:p14="http://schemas.microsoft.com/office/powerpoint/2010/main" val="2315028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a:solidFill>
                  <a:schemeClr val="bg1"/>
                </a:solidFill>
                <a:latin typeface="Impact" panose="020B0806030902050204" pitchFamily="34" charset="0"/>
              </a:rPr>
              <a:t>Государственная регистрация </a:t>
            </a:r>
          </a:p>
        </p:txBody>
      </p:sp>
      <p:sp>
        <p:nvSpPr>
          <p:cNvPr id="3" name="Объект 2"/>
          <p:cNvSpPr>
            <a:spLocks noGrp="1"/>
          </p:cNvSpPr>
          <p:nvPr>
            <p:ph sz="half" idx="1"/>
          </p:nvPr>
        </p:nvSpPr>
        <p:spPr>
          <a:xfrm>
            <a:off x="0" y="1825624"/>
            <a:ext cx="6019800" cy="5032375"/>
          </a:xfrm>
        </p:spPr>
        <p:txBody>
          <a:bodyPr>
            <a:noAutofit/>
          </a:bodyPr>
          <a:lstStyle/>
          <a:p>
            <a:pPr marL="0" indent="0" algn="ctr">
              <a:buNone/>
            </a:pPr>
            <a:r>
              <a:rPr lang="ru-RU" sz="4000" dirty="0">
                <a:solidFill>
                  <a:srgbClr val="002060"/>
                </a:solidFill>
                <a:latin typeface="Impact" panose="020B0806030902050204" pitchFamily="34" charset="0"/>
              </a:rPr>
              <a:t>Государственной регистрации </a:t>
            </a:r>
            <a:r>
              <a:rPr lang="ru-RU" sz="4000" dirty="0" smtClean="0">
                <a:solidFill>
                  <a:srgbClr val="002060"/>
                </a:solidFill>
                <a:latin typeface="Impact" panose="020B0806030902050204" pitchFamily="34" charset="0"/>
              </a:rPr>
              <a:t>подлежат</a:t>
            </a:r>
          </a:p>
          <a:p>
            <a:pPr>
              <a:buFontTx/>
              <a:buChar char="-"/>
            </a:pPr>
            <a:r>
              <a:rPr lang="ru-RU" sz="3200" dirty="0" smtClean="0">
                <a:solidFill>
                  <a:srgbClr val="002060"/>
                </a:solidFill>
                <a:latin typeface="Arial Narrow" panose="020B0606020202030204" pitchFamily="34" charset="0"/>
              </a:rPr>
              <a:t>БПЛА , весом более 30 кг</a:t>
            </a:r>
          </a:p>
          <a:p>
            <a:pPr marL="0" indent="0">
              <a:buNone/>
            </a:pPr>
            <a:endParaRPr lang="ru-RU" sz="3200" dirty="0" smtClean="0">
              <a:solidFill>
                <a:srgbClr val="002060"/>
              </a:solidFill>
              <a:latin typeface="Arial Narrow" panose="020B0606020202030204" pitchFamily="34" charset="0"/>
            </a:endParaRPr>
          </a:p>
          <a:p>
            <a:pPr>
              <a:buFontTx/>
              <a:buChar char="-"/>
            </a:pPr>
            <a:r>
              <a:rPr lang="ru-RU" sz="3200" dirty="0" smtClean="0">
                <a:solidFill>
                  <a:srgbClr val="002060"/>
                </a:solidFill>
                <a:latin typeface="Arial Narrow" panose="020B0606020202030204" pitchFamily="34" charset="0"/>
              </a:rPr>
              <a:t>государственные воздушные суда</a:t>
            </a:r>
          </a:p>
          <a:p>
            <a:pPr marL="0" indent="0">
              <a:buNone/>
            </a:pPr>
            <a:endParaRPr lang="ru-RU" sz="3200" dirty="0" smtClean="0">
              <a:solidFill>
                <a:srgbClr val="002060"/>
              </a:solidFill>
              <a:latin typeface="Arial Narrow" panose="020B0606020202030204" pitchFamily="34" charset="0"/>
            </a:endParaRPr>
          </a:p>
          <a:p>
            <a:pPr>
              <a:buFontTx/>
              <a:buChar char="-"/>
            </a:pPr>
            <a:r>
              <a:rPr lang="ru-RU" sz="3200" dirty="0" smtClean="0">
                <a:solidFill>
                  <a:srgbClr val="002060"/>
                </a:solidFill>
                <a:latin typeface="Arial Narrow" panose="020B0606020202030204" pitchFamily="34" charset="0"/>
              </a:rPr>
              <a:t>Экспериментальные </a:t>
            </a:r>
            <a:r>
              <a:rPr lang="ru-RU" sz="3200" dirty="0">
                <a:solidFill>
                  <a:srgbClr val="002060"/>
                </a:solidFill>
                <a:latin typeface="Arial Narrow" panose="020B0606020202030204" pitchFamily="34" charset="0"/>
              </a:rPr>
              <a:t>воздушные суда </a:t>
            </a:r>
            <a:endParaRPr lang="ru-RU" sz="3200" dirty="0" smtClean="0">
              <a:solidFill>
                <a:srgbClr val="002060"/>
              </a:solidFill>
              <a:latin typeface="Arial Narrow" panose="020B0606020202030204" pitchFamily="34" charset="0"/>
            </a:endParaRPr>
          </a:p>
          <a:p>
            <a:pPr>
              <a:buFontTx/>
              <a:buChar char="-"/>
            </a:pPr>
            <a:endParaRPr lang="ru-RU" sz="4000" dirty="0">
              <a:solidFill>
                <a:srgbClr val="002060"/>
              </a:solidFill>
              <a:latin typeface="Arial Narrow" panose="020B0606020202030204" pitchFamily="34" charset="0"/>
            </a:endParaRPr>
          </a:p>
        </p:txBody>
      </p:sp>
      <p:pic>
        <p:nvPicPr>
          <p:cNvPr id="6" name="Объект 5"/>
          <p:cNvPicPr>
            <a:picLocks noGrp="1" noChangeAspect="1"/>
          </p:cNvPicPr>
          <p:nvPr>
            <p:ph sz="half" idx="2"/>
          </p:nvPr>
        </p:nvPicPr>
        <p:blipFill>
          <a:blip r:embed="rId3"/>
          <a:stretch>
            <a:fillRect/>
          </a:stretch>
        </p:blipFill>
        <p:spPr>
          <a:xfrm>
            <a:off x="6019800" y="1690689"/>
            <a:ext cx="6172200" cy="5167310"/>
          </a:xfrm>
          <a:prstGeom prst="rect">
            <a:avLst/>
          </a:prstGeom>
        </p:spPr>
      </p:pic>
    </p:spTree>
    <p:extLst>
      <p:ext uri="{BB962C8B-B14F-4D97-AF65-F5344CB8AC3E}">
        <p14:creationId xmlns:p14="http://schemas.microsoft.com/office/powerpoint/2010/main" val="1231667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Регистрирующий орган </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lstStyle/>
          <a:p>
            <a:pPr algn="ctr"/>
            <a:endParaRPr lang="ru-RU" sz="3600" dirty="0" smtClean="0">
              <a:solidFill>
                <a:srgbClr val="002060"/>
              </a:solidFill>
              <a:latin typeface="Arial Narrow" panose="020B0606020202030204" pitchFamily="34" charset="0"/>
            </a:endParaRPr>
          </a:p>
          <a:p>
            <a:pPr marL="0" indent="0" algn="ctr">
              <a:buNone/>
            </a:pPr>
            <a:r>
              <a:rPr lang="ru-RU" sz="3600" dirty="0" smtClean="0">
                <a:solidFill>
                  <a:srgbClr val="002060"/>
                </a:solidFill>
                <a:latin typeface="Arial Narrow" panose="020B0606020202030204" pitchFamily="34" charset="0"/>
              </a:rPr>
              <a:t>Государственные воздушные суда регистрируются в порядке, установленном уполномоченным органом в области обороны, по согласованию с уполномоченными органами, имеющими подразделения государственной авиации</a:t>
            </a:r>
          </a:p>
          <a:p>
            <a:pPr algn="ctr"/>
            <a:endParaRPr lang="ru-RU" sz="3600" dirty="0" smtClean="0">
              <a:solidFill>
                <a:srgbClr val="002060"/>
              </a:solidFill>
              <a:latin typeface="Arial Narrow" panose="020B0606020202030204" pitchFamily="34" charset="0"/>
            </a:endParaRPr>
          </a:p>
          <a:p>
            <a:endParaRPr lang="ru-RU" dirty="0"/>
          </a:p>
        </p:txBody>
      </p:sp>
      <p:pic>
        <p:nvPicPr>
          <p:cNvPr id="5" name="Объект 4"/>
          <p:cNvPicPr>
            <a:picLocks noGrp="1" noChangeAspect="1"/>
          </p:cNvPicPr>
          <p:nvPr>
            <p:ph sz="half" idx="2"/>
          </p:nvPr>
        </p:nvPicPr>
        <p:blipFill>
          <a:blip r:embed="rId3"/>
          <a:stretch>
            <a:fillRect/>
          </a:stretch>
        </p:blipFill>
        <p:spPr>
          <a:xfrm>
            <a:off x="6019800" y="1690689"/>
            <a:ext cx="6172200" cy="5167310"/>
          </a:xfrm>
          <a:prstGeom prst="rect">
            <a:avLst/>
          </a:prstGeom>
        </p:spPr>
      </p:pic>
    </p:spTree>
    <p:extLst>
      <p:ext uri="{BB962C8B-B14F-4D97-AF65-F5344CB8AC3E}">
        <p14:creationId xmlns:p14="http://schemas.microsoft.com/office/powerpoint/2010/main" val="2597177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Регистрирующий орган </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76200" y="1690689"/>
            <a:ext cx="6019800" cy="5032375"/>
          </a:xfrm>
        </p:spPr>
        <p:txBody>
          <a:bodyPr>
            <a:normAutofit/>
          </a:bodyPr>
          <a:lstStyle/>
          <a:p>
            <a:pPr algn="ctr"/>
            <a:endParaRPr lang="ru-RU" sz="4000" dirty="0" smtClean="0">
              <a:solidFill>
                <a:srgbClr val="002060"/>
              </a:solidFill>
              <a:latin typeface="Arial Narrow" panose="020B0606020202030204" pitchFamily="34" charset="0"/>
            </a:endParaRPr>
          </a:p>
          <a:p>
            <a:pPr marL="0" indent="0" algn="ctr">
              <a:buNone/>
            </a:pPr>
            <a:r>
              <a:rPr lang="ru-RU" sz="4000" dirty="0">
                <a:solidFill>
                  <a:srgbClr val="002060"/>
                </a:solidFill>
                <a:latin typeface="Arial Narrow" panose="020B0606020202030204" pitchFamily="34" charset="0"/>
              </a:rPr>
              <a:t> Ведение Государственного реестра гражданских воздушных судов Российской Федерации возлагается на уполномоченный орган в области гражданской авиации.</a:t>
            </a:r>
          </a:p>
          <a:p>
            <a:pPr algn="ctr"/>
            <a:endParaRPr lang="ru-RU" sz="4000" dirty="0">
              <a:solidFill>
                <a:srgbClr val="002060"/>
              </a:solidFill>
              <a:latin typeface="Arial Narrow" panose="020B0606020202030204" pitchFamily="34" charset="0"/>
            </a:endParaRPr>
          </a:p>
        </p:txBody>
      </p:sp>
      <p:pic>
        <p:nvPicPr>
          <p:cNvPr id="7" name="Объект 6"/>
          <p:cNvPicPr>
            <a:picLocks noGrp="1" noChangeAspect="1"/>
          </p:cNvPicPr>
          <p:nvPr>
            <p:ph sz="half" idx="2"/>
          </p:nvPr>
        </p:nvPicPr>
        <p:blipFill>
          <a:blip r:embed="rId3"/>
          <a:stretch>
            <a:fillRect/>
          </a:stretch>
        </p:blipFill>
        <p:spPr>
          <a:xfrm>
            <a:off x="6096000" y="1690689"/>
            <a:ext cx="6004886" cy="5167310"/>
          </a:xfrm>
          <a:prstGeom prst="rect">
            <a:avLst/>
          </a:prstGeom>
        </p:spPr>
      </p:pic>
    </p:spTree>
    <p:extLst>
      <p:ext uri="{BB962C8B-B14F-4D97-AF65-F5344CB8AC3E}">
        <p14:creationId xmlns:p14="http://schemas.microsoft.com/office/powerpoint/2010/main" val="2749488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1"/>
            <a:ext cx="12192000" cy="1354014"/>
          </a:xfrm>
          <a:solidFill>
            <a:srgbClr val="002060"/>
          </a:solidFill>
        </p:spPr>
        <p:txBody>
          <a:bodyPr/>
          <a:lstStyle/>
          <a:p>
            <a:pPr algn="ctr"/>
            <a:r>
              <a:rPr lang="ru-RU" dirty="0" smtClean="0">
                <a:solidFill>
                  <a:schemeClr val="bg1"/>
                </a:solidFill>
                <a:latin typeface="Impact" panose="020B0806030902050204" pitchFamily="34" charset="0"/>
              </a:rPr>
              <a:t>содержание</a:t>
            </a:r>
            <a:endParaRPr lang="ru-RU" dirty="0">
              <a:solidFill>
                <a:schemeClr val="bg1"/>
              </a:solidFill>
              <a:latin typeface="Impact" panose="020B0806030902050204" pitchFamily="34" charset="0"/>
            </a:endParaRPr>
          </a:p>
        </p:txBody>
      </p:sp>
      <p:sp>
        <p:nvSpPr>
          <p:cNvPr id="5" name="Объект 4"/>
          <p:cNvSpPr>
            <a:spLocks noGrp="1"/>
          </p:cNvSpPr>
          <p:nvPr>
            <p:ph sz="half" idx="1"/>
          </p:nvPr>
        </p:nvSpPr>
        <p:spPr>
          <a:xfrm>
            <a:off x="87923" y="1468316"/>
            <a:ext cx="6271313" cy="5284176"/>
          </a:xfrm>
        </p:spPr>
        <p:txBody>
          <a:bodyPr>
            <a:noAutofit/>
          </a:bodyPr>
          <a:lstStyle/>
          <a:p>
            <a:pPr marL="0" indent="0">
              <a:buAutoNum type="arabicPeriod"/>
            </a:pPr>
            <a:r>
              <a:rPr lang="ru-RU" sz="4000" dirty="0" smtClean="0">
                <a:solidFill>
                  <a:srgbClr val="002060"/>
                </a:solidFill>
                <a:latin typeface="Arial Narrow" panose="020B0606020202030204" pitchFamily="34" charset="0"/>
              </a:rPr>
              <a:t>Нормативно-правовые основы государственного регулирования использования БПЛА</a:t>
            </a:r>
          </a:p>
          <a:p>
            <a:pPr marL="0" indent="0">
              <a:buAutoNum type="arabicPeriod"/>
            </a:pPr>
            <a:r>
              <a:rPr lang="ru-RU" sz="4000" dirty="0" smtClean="0">
                <a:solidFill>
                  <a:srgbClr val="002060"/>
                </a:solidFill>
                <a:latin typeface="Arial Narrow" panose="020B0606020202030204" pitchFamily="34" charset="0"/>
              </a:rPr>
              <a:t>Регистрация БПЛА</a:t>
            </a:r>
          </a:p>
          <a:p>
            <a:pPr marL="0" lvl="0" indent="0">
              <a:buNone/>
            </a:pPr>
            <a:r>
              <a:rPr lang="ru-RU" sz="4000" dirty="0" smtClean="0">
                <a:solidFill>
                  <a:srgbClr val="002060"/>
                </a:solidFill>
                <a:latin typeface="Arial Narrow" panose="020B0606020202030204" pitchFamily="34" charset="0"/>
              </a:rPr>
              <a:t>3.Разрешение </a:t>
            </a:r>
            <a:r>
              <a:rPr lang="ru-RU" sz="4000" dirty="0">
                <a:solidFill>
                  <a:srgbClr val="002060"/>
                </a:solidFill>
                <a:latin typeface="Arial Narrow" panose="020B0606020202030204" pitchFamily="34" charset="0"/>
              </a:rPr>
              <a:t>на </a:t>
            </a:r>
            <a:r>
              <a:rPr lang="ru-RU" sz="4000" dirty="0" smtClean="0">
                <a:solidFill>
                  <a:srgbClr val="002060"/>
                </a:solidFill>
                <a:latin typeface="Arial Narrow" panose="020B0606020202030204" pitchFamily="34" charset="0"/>
              </a:rPr>
              <a:t>полет БПЛА </a:t>
            </a:r>
            <a:endParaRPr lang="ru-RU" sz="4000" dirty="0">
              <a:solidFill>
                <a:srgbClr val="002060"/>
              </a:solidFill>
              <a:latin typeface="Arial Narrow" panose="020B0606020202030204" pitchFamily="34" charset="0"/>
            </a:endParaRPr>
          </a:p>
          <a:p>
            <a:pPr marL="0" lvl="0" indent="0">
              <a:buNone/>
            </a:pPr>
            <a:r>
              <a:rPr lang="ru-RU" sz="4000" dirty="0" smtClean="0">
                <a:solidFill>
                  <a:srgbClr val="002060"/>
                </a:solidFill>
                <a:latin typeface="Arial Narrow" panose="020B0606020202030204" pitchFamily="34" charset="0"/>
              </a:rPr>
              <a:t>4. Разрешение </a:t>
            </a:r>
            <a:r>
              <a:rPr lang="ru-RU" sz="4000" dirty="0">
                <a:solidFill>
                  <a:srgbClr val="002060"/>
                </a:solidFill>
                <a:latin typeface="Arial Narrow" panose="020B0606020202030204" pitchFamily="34" charset="0"/>
              </a:rPr>
              <a:t>на </a:t>
            </a:r>
            <a:r>
              <a:rPr lang="ru-RU" sz="4000" dirty="0" smtClean="0">
                <a:solidFill>
                  <a:srgbClr val="002060"/>
                </a:solidFill>
                <a:latin typeface="Arial Narrow" panose="020B0606020202030204" pitchFamily="34" charset="0"/>
              </a:rPr>
              <a:t>фотосъемку</a:t>
            </a:r>
            <a:endParaRPr lang="ru-RU" sz="4000" dirty="0"/>
          </a:p>
        </p:txBody>
      </p:sp>
      <p:pic>
        <p:nvPicPr>
          <p:cNvPr id="9" name="Объект 8"/>
          <p:cNvPicPr>
            <a:picLocks noGrp="1" noChangeAspect="1"/>
          </p:cNvPicPr>
          <p:nvPr>
            <p:ph sz="half" idx="2"/>
          </p:nvPr>
        </p:nvPicPr>
        <p:blipFill>
          <a:blip r:embed="rId2"/>
          <a:stretch>
            <a:fillRect/>
          </a:stretch>
        </p:blipFill>
        <p:spPr>
          <a:xfrm>
            <a:off x="6704980" y="1652954"/>
            <a:ext cx="5349273" cy="4373773"/>
          </a:xfrm>
          <a:prstGeom prst="rect">
            <a:avLst/>
          </a:prstGeom>
        </p:spPr>
      </p:pic>
    </p:spTree>
    <p:extLst>
      <p:ext uri="{BB962C8B-B14F-4D97-AF65-F5344CB8AC3E}">
        <p14:creationId xmlns:p14="http://schemas.microsoft.com/office/powerpoint/2010/main" val="15177609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Регистрирующий орган </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normAutofit fontScale="92500" lnSpcReduction="10000"/>
          </a:bodyPr>
          <a:lstStyle/>
          <a:p>
            <a:pPr marL="0" indent="0">
              <a:buNone/>
            </a:pPr>
            <a:endParaRPr lang="ru-RU" sz="4400" dirty="0" smtClean="0">
              <a:solidFill>
                <a:srgbClr val="002060"/>
              </a:solidFill>
              <a:latin typeface="Arial Narrow" panose="020B0606020202030204" pitchFamily="34" charset="0"/>
            </a:endParaRPr>
          </a:p>
          <a:p>
            <a:pPr marL="0" indent="0" algn="ctr">
              <a:buNone/>
            </a:pPr>
            <a:r>
              <a:rPr lang="ru-RU" sz="4400" dirty="0" smtClean="0">
                <a:solidFill>
                  <a:srgbClr val="002060"/>
                </a:solidFill>
                <a:latin typeface="Arial Narrow" panose="020B0606020202030204" pitchFamily="34" charset="0"/>
              </a:rPr>
              <a:t>Экспериментальные воздушные суда подлежат государственному учету с выдачей соответствующих документов уполномоченным органом в области оборонной промышленности</a:t>
            </a:r>
          </a:p>
          <a:p>
            <a:endParaRPr lang="ru-RU" dirty="0" smtClean="0"/>
          </a:p>
          <a:p>
            <a:endParaRPr lang="ru-RU" dirty="0"/>
          </a:p>
        </p:txBody>
      </p:sp>
      <p:pic>
        <p:nvPicPr>
          <p:cNvPr id="5" name="Объект 4"/>
          <p:cNvPicPr>
            <a:picLocks noGrp="1" noChangeAspect="1"/>
          </p:cNvPicPr>
          <p:nvPr>
            <p:ph sz="half" idx="2"/>
          </p:nvPr>
        </p:nvPicPr>
        <p:blipFill>
          <a:blip r:embed="rId3"/>
          <a:stretch>
            <a:fillRect/>
          </a:stretch>
        </p:blipFill>
        <p:spPr>
          <a:xfrm>
            <a:off x="6019800" y="1690689"/>
            <a:ext cx="6035675" cy="4663015"/>
          </a:xfrm>
          <a:prstGeom prst="rect">
            <a:avLst/>
          </a:prstGeom>
        </p:spPr>
      </p:pic>
    </p:spTree>
    <p:extLst>
      <p:ext uri="{BB962C8B-B14F-4D97-AF65-F5344CB8AC3E}">
        <p14:creationId xmlns:p14="http://schemas.microsoft.com/office/powerpoint/2010/main" val="1517811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a:solidFill>
                  <a:schemeClr val="bg1"/>
                </a:solidFill>
                <a:latin typeface="Impact" panose="020B0806030902050204" pitchFamily="34" charset="0"/>
              </a:rPr>
              <a:t>государственный учет воздушных судов</a:t>
            </a:r>
          </a:p>
        </p:txBody>
      </p:sp>
      <p:sp>
        <p:nvSpPr>
          <p:cNvPr id="3" name="Объект 2"/>
          <p:cNvSpPr>
            <a:spLocks noGrp="1"/>
          </p:cNvSpPr>
          <p:nvPr>
            <p:ph sz="half" idx="1"/>
          </p:nvPr>
        </p:nvSpPr>
        <p:spPr>
          <a:xfrm>
            <a:off x="0" y="1825624"/>
            <a:ext cx="6019800" cy="5032375"/>
          </a:xfrm>
        </p:spPr>
        <p:txBody>
          <a:bodyPr/>
          <a:lstStyle/>
          <a:p>
            <a:pPr marL="0" indent="0">
              <a:buNone/>
            </a:pPr>
            <a:endParaRPr lang="ru-RU" dirty="0" smtClean="0"/>
          </a:p>
          <a:p>
            <a:pPr marL="0" indent="0" algn="ctr">
              <a:buNone/>
            </a:pPr>
            <a:r>
              <a:rPr lang="ru-RU" sz="4000" dirty="0" smtClean="0">
                <a:solidFill>
                  <a:srgbClr val="002060"/>
                </a:solidFill>
                <a:latin typeface="Arial Narrow" panose="020B0606020202030204" pitchFamily="34" charset="0"/>
              </a:rPr>
              <a:t>Беспилотные гражданские воздушные суда с максимальной взлетной массой от 0,15 килограмма до 30 килограммов  подлежат государственному учету</a:t>
            </a:r>
            <a:endParaRPr lang="ru-RU" sz="4000" dirty="0">
              <a:solidFill>
                <a:srgbClr val="002060"/>
              </a:solidFill>
              <a:latin typeface="Arial Narrow" panose="020B0606020202030204" pitchFamily="34" charset="0"/>
            </a:endParaRPr>
          </a:p>
        </p:txBody>
      </p:sp>
      <p:pic>
        <p:nvPicPr>
          <p:cNvPr id="5" name="Объект 4"/>
          <p:cNvPicPr>
            <a:picLocks noGrp="1" noChangeAspect="1"/>
          </p:cNvPicPr>
          <p:nvPr>
            <p:ph sz="half" idx="2"/>
          </p:nvPr>
        </p:nvPicPr>
        <p:blipFill>
          <a:blip r:embed="rId3"/>
          <a:stretch>
            <a:fillRect/>
          </a:stretch>
        </p:blipFill>
        <p:spPr>
          <a:xfrm>
            <a:off x="6100107" y="1825625"/>
            <a:ext cx="5875060" cy="5032375"/>
          </a:xfrm>
          <a:prstGeom prst="rect">
            <a:avLst/>
          </a:prstGeom>
        </p:spPr>
      </p:pic>
    </p:spTree>
    <p:extLst>
      <p:ext uri="{BB962C8B-B14F-4D97-AF65-F5344CB8AC3E}">
        <p14:creationId xmlns:p14="http://schemas.microsoft.com/office/powerpoint/2010/main" val="3381989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Хочешь летать, зарегистрируй дрон !</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lstStyle/>
          <a:p>
            <a:pPr marL="0" indent="0" algn="ctr">
              <a:buNone/>
            </a:pPr>
            <a:endParaRPr lang="ru-RU" sz="4000" dirty="0" smtClean="0">
              <a:solidFill>
                <a:srgbClr val="002060"/>
              </a:solidFill>
              <a:latin typeface="Arial Narrow" panose="020B0606020202030204" pitchFamily="34" charset="0"/>
            </a:endParaRPr>
          </a:p>
          <a:p>
            <a:pPr marL="0" indent="0" algn="ctr">
              <a:buNone/>
            </a:pPr>
            <a:endParaRPr lang="ru-RU" sz="4000" dirty="0">
              <a:solidFill>
                <a:srgbClr val="002060"/>
              </a:solidFill>
              <a:latin typeface="Arial Narrow" panose="020B0606020202030204" pitchFamily="34" charset="0"/>
            </a:endParaRPr>
          </a:p>
          <a:p>
            <a:pPr marL="0" indent="0" algn="ctr">
              <a:buNone/>
            </a:pPr>
            <a:r>
              <a:rPr lang="ru-RU" sz="4000" dirty="0" smtClean="0">
                <a:solidFill>
                  <a:srgbClr val="002060"/>
                </a:solidFill>
                <a:latin typeface="Arial Narrow" panose="020B0606020202030204" pitchFamily="34" charset="0"/>
              </a:rPr>
              <a:t>Чтобы </a:t>
            </a:r>
            <a:r>
              <a:rPr lang="ru-RU" sz="4000" dirty="0">
                <a:solidFill>
                  <a:srgbClr val="002060"/>
                </a:solidFill>
                <a:latin typeface="Arial Narrow" panose="020B0606020202030204" pitchFamily="34" charset="0"/>
              </a:rPr>
              <a:t>начать пользоваться беспилотником, нужно поставить его на учёт в Росавиации и получить разрешение на </a:t>
            </a:r>
            <a:r>
              <a:rPr lang="ru-RU" sz="4000" dirty="0" smtClean="0">
                <a:solidFill>
                  <a:srgbClr val="002060"/>
                </a:solidFill>
                <a:latin typeface="Arial Narrow" panose="020B0606020202030204" pitchFamily="34" charset="0"/>
              </a:rPr>
              <a:t>вылет</a:t>
            </a:r>
            <a:endParaRPr lang="ru-RU" dirty="0"/>
          </a:p>
        </p:txBody>
      </p:sp>
      <p:pic>
        <p:nvPicPr>
          <p:cNvPr id="6" name="Объект 5"/>
          <p:cNvPicPr>
            <a:picLocks noGrp="1" noChangeAspect="1"/>
          </p:cNvPicPr>
          <p:nvPr>
            <p:ph sz="half" idx="2"/>
          </p:nvPr>
        </p:nvPicPr>
        <p:blipFill>
          <a:blip r:embed="rId3"/>
          <a:stretch>
            <a:fillRect/>
          </a:stretch>
        </p:blipFill>
        <p:spPr>
          <a:xfrm>
            <a:off x="5873354" y="1825624"/>
            <a:ext cx="6318646" cy="4876366"/>
          </a:xfrm>
          <a:prstGeom prst="rect">
            <a:avLst/>
          </a:prstGeom>
        </p:spPr>
      </p:pic>
    </p:spTree>
    <p:extLst>
      <p:ext uri="{BB962C8B-B14F-4D97-AF65-F5344CB8AC3E}">
        <p14:creationId xmlns:p14="http://schemas.microsoft.com/office/powerpoint/2010/main" val="3766633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Что учитывать?</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517074"/>
            <a:ext cx="6019800" cy="5340926"/>
          </a:xfrm>
        </p:spPr>
        <p:txBody>
          <a:bodyPr>
            <a:noAutofit/>
          </a:bodyPr>
          <a:lstStyle/>
          <a:p>
            <a:pPr marL="0" indent="0" algn="ctr">
              <a:buNone/>
            </a:pPr>
            <a:r>
              <a:rPr lang="ru-RU" sz="3600" dirty="0">
                <a:solidFill>
                  <a:srgbClr val="002060"/>
                </a:solidFill>
                <a:latin typeface="Arial Narrow" panose="020B0606020202030204" pitchFamily="34" charset="0"/>
              </a:rPr>
              <a:t>учёту подлежат все летательные аппараты со взлётной массой больше 150 </a:t>
            </a:r>
            <a:r>
              <a:rPr lang="ru-RU" sz="3600" dirty="0" smtClean="0">
                <a:solidFill>
                  <a:srgbClr val="002060"/>
                </a:solidFill>
                <a:latin typeface="Arial Narrow" panose="020B0606020202030204" pitchFamily="34" charset="0"/>
              </a:rPr>
              <a:t>граммов</a:t>
            </a:r>
          </a:p>
          <a:p>
            <a:pPr marL="0" indent="0" algn="ctr">
              <a:buNone/>
            </a:pPr>
            <a:r>
              <a:rPr lang="ru-RU" sz="3600" dirty="0" smtClean="0">
                <a:solidFill>
                  <a:srgbClr val="002060"/>
                </a:solidFill>
                <a:latin typeface="Arial Narrow" panose="020B0606020202030204" pitchFamily="34" charset="0"/>
              </a:rPr>
              <a:t>практически все БВС:  </a:t>
            </a:r>
            <a:r>
              <a:rPr lang="ru-RU" sz="3600" dirty="0">
                <a:solidFill>
                  <a:srgbClr val="002060"/>
                </a:solidFill>
                <a:latin typeface="Arial Narrow" panose="020B0606020202030204" pitchFamily="34" charset="0"/>
              </a:rPr>
              <a:t>квадрокоптер, дрон или </a:t>
            </a:r>
            <a:r>
              <a:rPr lang="ru-RU" sz="3600" dirty="0" smtClean="0">
                <a:solidFill>
                  <a:srgbClr val="002060"/>
                </a:solidFill>
                <a:latin typeface="Arial Narrow" panose="020B0606020202030204" pitchFamily="34" charset="0"/>
              </a:rPr>
              <a:t>авиамодель,  купленные, сделанные или ввезенные из-за рубежа подлежат государственному учету. </a:t>
            </a:r>
          </a:p>
        </p:txBody>
      </p:sp>
      <p:pic>
        <p:nvPicPr>
          <p:cNvPr id="5" name="Объект 4"/>
          <p:cNvPicPr>
            <a:picLocks noGrp="1" noChangeAspect="1"/>
          </p:cNvPicPr>
          <p:nvPr>
            <p:ph sz="half" idx="2"/>
          </p:nvPr>
        </p:nvPicPr>
        <p:blipFill>
          <a:blip r:embed="rId3"/>
          <a:stretch>
            <a:fillRect/>
          </a:stretch>
        </p:blipFill>
        <p:spPr>
          <a:xfrm>
            <a:off x="6019800" y="1690689"/>
            <a:ext cx="6035675" cy="4917929"/>
          </a:xfrm>
          <a:prstGeom prst="rect">
            <a:avLst/>
          </a:prstGeom>
        </p:spPr>
      </p:pic>
    </p:spTree>
    <p:extLst>
      <p:ext uri="{BB962C8B-B14F-4D97-AF65-F5344CB8AC3E}">
        <p14:creationId xmlns:p14="http://schemas.microsoft.com/office/powerpoint/2010/main" val="1021200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Можно не регистрировать </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lstStyle/>
          <a:p>
            <a:pPr marL="0" indent="0">
              <a:buNone/>
            </a:pPr>
            <a:r>
              <a:rPr lang="ru-RU" sz="4000" dirty="0" smtClean="0">
                <a:solidFill>
                  <a:srgbClr val="002060"/>
                </a:solidFill>
                <a:latin typeface="Arial Narrow" panose="020B0606020202030204" pitchFamily="34" charset="0"/>
              </a:rPr>
              <a:t>БВС, легче 150 грамм</a:t>
            </a:r>
            <a:endParaRPr lang="ru-RU" sz="4000" dirty="0">
              <a:solidFill>
                <a:srgbClr val="002060"/>
              </a:solidFill>
              <a:latin typeface="Arial Narrow" panose="020B0606020202030204" pitchFamily="34" charset="0"/>
            </a:endParaRPr>
          </a:p>
          <a:p>
            <a:pPr marL="0" indent="0">
              <a:buNone/>
            </a:pPr>
            <a:endParaRPr lang="ru-RU" sz="4000" dirty="0" smtClean="0">
              <a:solidFill>
                <a:srgbClr val="002060"/>
              </a:solidFill>
              <a:latin typeface="Arial Narrow" panose="020B0606020202030204" pitchFamily="34" charset="0"/>
            </a:endParaRPr>
          </a:p>
          <a:p>
            <a:r>
              <a:rPr lang="ru-RU" sz="4000" dirty="0" smtClean="0">
                <a:solidFill>
                  <a:srgbClr val="002060"/>
                </a:solidFill>
                <a:latin typeface="Arial Narrow" panose="020B0606020202030204" pitchFamily="34" charset="0"/>
              </a:rPr>
              <a:t>        </a:t>
            </a:r>
            <a:r>
              <a:rPr lang="en-US" sz="4000" dirty="0" smtClean="0">
                <a:solidFill>
                  <a:srgbClr val="002060"/>
                </a:solidFill>
                <a:latin typeface="Arial Narrow" panose="020B0606020202030204" pitchFamily="34" charset="0"/>
              </a:rPr>
              <a:t>DJI Ryze Tello</a:t>
            </a:r>
            <a:endParaRPr lang="ru-RU" sz="4000" dirty="0" smtClean="0">
              <a:solidFill>
                <a:srgbClr val="002060"/>
              </a:solidFill>
              <a:latin typeface="Arial Narrow" panose="020B0606020202030204" pitchFamily="34" charset="0"/>
            </a:endParaRPr>
          </a:p>
          <a:p>
            <a:pPr marL="0" indent="0">
              <a:buNone/>
            </a:pPr>
            <a:r>
              <a:rPr lang="en-US" sz="4000" dirty="0" smtClean="0">
                <a:solidFill>
                  <a:srgbClr val="002060"/>
                </a:solidFill>
                <a:latin typeface="Arial Narrow" panose="020B0606020202030204" pitchFamily="34" charset="0"/>
              </a:rPr>
              <a:t>•	Syma X15A Black;</a:t>
            </a:r>
          </a:p>
          <a:p>
            <a:pPr marL="0" indent="0">
              <a:buNone/>
            </a:pPr>
            <a:r>
              <a:rPr lang="en-US" sz="4000" dirty="0" smtClean="0">
                <a:solidFill>
                  <a:srgbClr val="002060"/>
                </a:solidFill>
                <a:latin typeface="Arial Narrow" panose="020B0606020202030204" pitchFamily="34" charset="0"/>
              </a:rPr>
              <a:t>•	Syma X20S;</a:t>
            </a:r>
          </a:p>
          <a:p>
            <a:pPr marL="0" indent="0">
              <a:buNone/>
            </a:pPr>
            <a:r>
              <a:rPr lang="en-US" sz="4000" dirty="0" smtClean="0">
                <a:solidFill>
                  <a:srgbClr val="002060"/>
                </a:solidFill>
                <a:latin typeface="Arial Narrow" panose="020B0606020202030204" pitchFamily="34" charset="0"/>
              </a:rPr>
              <a:t>•	Pilotage Shadow FPV;</a:t>
            </a:r>
          </a:p>
          <a:p>
            <a:pPr marL="0" indent="0">
              <a:buNone/>
            </a:pPr>
            <a:r>
              <a:rPr lang="en-US" sz="4000" dirty="0" smtClean="0">
                <a:solidFill>
                  <a:srgbClr val="002060"/>
                </a:solidFill>
                <a:latin typeface="Arial Narrow" panose="020B0606020202030204" pitchFamily="34" charset="0"/>
              </a:rPr>
              <a:t>•	DJI Mavic Mini Combo.</a:t>
            </a:r>
          </a:p>
          <a:p>
            <a:endParaRPr lang="en-US" dirty="0" smtClean="0"/>
          </a:p>
          <a:p>
            <a:endParaRPr lang="ru-RU" dirty="0"/>
          </a:p>
        </p:txBody>
      </p:sp>
      <p:pic>
        <p:nvPicPr>
          <p:cNvPr id="5" name="Объект 4"/>
          <p:cNvPicPr>
            <a:picLocks noGrp="1" noChangeAspect="1"/>
          </p:cNvPicPr>
          <p:nvPr>
            <p:ph sz="half" idx="2"/>
          </p:nvPr>
        </p:nvPicPr>
        <p:blipFill>
          <a:blip r:embed="rId3"/>
          <a:stretch>
            <a:fillRect/>
          </a:stretch>
        </p:blipFill>
        <p:spPr>
          <a:xfrm>
            <a:off x="5278582" y="1690689"/>
            <a:ext cx="6776893" cy="5167310"/>
          </a:xfrm>
          <a:prstGeom prst="rect">
            <a:avLst/>
          </a:prstGeom>
        </p:spPr>
      </p:pic>
    </p:spTree>
    <p:extLst>
      <p:ext uri="{BB962C8B-B14F-4D97-AF65-F5344CB8AC3E}">
        <p14:creationId xmlns:p14="http://schemas.microsoft.com/office/powerpoint/2010/main" val="2433906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Срок регистрации</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2015836"/>
            <a:ext cx="6019800" cy="4842163"/>
          </a:xfrm>
        </p:spPr>
        <p:txBody>
          <a:bodyPr>
            <a:normAutofit lnSpcReduction="10000"/>
          </a:bodyPr>
          <a:lstStyle/>
          <a:p>
            <a:pPr marL="0" indent="0" algn="ctr">
              <a:buNone/>
            </a:pPr>
            <a:r>
              <a:rPr lang="ru-RU" sz="4000" dirty="0" smtClean="0">
                <a:solidFill>
                  <a:srgbClr val="002060"/>
                </a:solidFill>
                <a:latin typeface="Arial Narrow" panose="020B0606020202030204" pitchFamily="34" charset="0"/>
                <a:cs typeface="Arial" panose="020B0604020202020204" pitchFamily="34" charset="0"/>
              </a:rPr>
              <a:t>Приобретенный БПЛА  необходимо поставить на государственный учет в течение 10 дней  со дня приобретения</a:t>
            </a:r>
          </a:p>
          <a:p>
            <a:pPr marL="0" indent="0" algn="ctr">
              <a:buNone/>
            </a:pPr>
            <a:r>
              <a:rPr lang="ru-RU" sz="4000" dirty="0" smtClean="0">
                <a:solidFill>
                  <a:srgbClr val="002060"/>
                </a:solidFill>
                <a:latin typeface="Arial Narrow" panose="020B0606020202030204" pitchFamily="34" charset="0"/>
                <a:cs typeface="Arial" panose="020B0604020202020204" pitchFamily="34" charset="0"/>
              </a:rPr>
              <a:t>Ответственность за несоблюдение сроков регистрации не предусмотрена </a:t>
            </a:r>
            <a:endParaRPr lang="ru-RU" sz="4000" dirty="0">
              <a:solidFill>
                <a:srgbClr val="002060"/>
              </a:solidFill>
              <a:latin typeface="Arial Narrow" panose="020B0606020202030204" pitchFamily="34" charset="0"/>
              <a:cs typeface="Arial" panose="020B0604020202020204" pitchFamily="34" charset="0"/>
            </a:endParaRPr>
          </a:p>
        </p:txBody>
      </p:sp>
      <p:pic>
        <p:nvPicPr>
          <p:cNvPr id="5" name="Объект 4"/>
          <p:cNvPicPr>
            <a:picLocks noGrp="1" noChangeAspect="1"/>
          </p:cNvPicPr>
          <p:nvPr>
            <p:ph sz="half" idx="2"/>
          </p:nvPr>
        </p:nvPicPr>
        <p:blipFill>
          <a:blip r:embed="rId3"/>
          <a:stretch>
            <a:fillRect/>
          </a:stretch>
        </p:blipFill>
        <p:spPr>
          <a:xfrm>
            <a:off x="6518718" y="1825625"/>
            <a:ext cx="5037839" cy="5032375"/>
          </a:xfrm>
          <a:prstGeom prst="rect">
            <a:avLst/>
          </a:prstGeom>
        </p:spPr>
      </p:pic>
    </p:spTree>
    <p:extLst>
      <p:ext uri="{BB962C8B-B14F-4D97-AF65-F5344CB8AC3E}">
        <p14:creationId xmlns:p14="http://schemas.microsoft.com/office/powerpoint/2010/main" val="2104674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Как зарегистрировать ?</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1" y="1825624"/>
            <a:ext cx="8417719" cy="5032375"/>
          </a:xfrm>
        </p:spPr>
        <p:txBody>
          <a:bodyPr>
            <a:noAutofit/>
          </a:bodyPr>
          <a:lstStyle/>
          <a:p>
            <a:pPr marL="0" indent="0" algn="ctr">
              <a:buNone/>
            </a:pPr>
            <a:r>
              <a:rPr lang="ru-RU" sz="3600" dirty="0" smtClean="0">
                <a:solidFill>
                  <a:srgbClr val="002060"/>
                </a:solidFill>
              </a:rPr>
              <a:t>Направление заявления </a:t>
            </a:r>
            <a:r>
              <a:rPr lang="ru-RU" sz="3600" dirty="0">
                <a:solidFill>
                  <a:srgbClr val="002060"/>
                </a:solidFill>
              </a:rPr>
              <a:t>в Федеральное агентство воздушного транспорта — Росавиацию</a:t>
            </a:r>
            <a:r>
              <a:rPr lang="ru-RU" sz="3600" dirty="0" smtClean="0">
                <a:solidFill>
                  <a:srgbClr val="002060"/>
                </a:solidFill>
              </a:rPr>
              <a:t> </a:t>
            </a:r>
          </a:p>
          <a:p>
            <a:pPr marL="0" indent="0" algn="ctr">
              <a:buNone/>
            </a:pPr>
            <a:endParaRPr lang="ru-RU" sz="3600" dirty="0">
              <a:solidFill>
                <a:srgbClr val="002060"/>
              </a:solidFill>
            </a:endParaRPr>
          </a:p>
          <a:p>
            <a:pPr>
              <a:buFontTx/>
              <a:buChar char="-"/>
            </a:pPr>
            <a:r>
              <a:rPr lang="ru-RU" sz="3600" dirty="0" smtClean="0">
                <a:solidFill>
                  <a:srgbClr val="002060"/>
                </a:solidFill>
              </a:rPr>
              <a:t>Личное присутствие</a:t>
            </a:r>
          </a:p>
          <a:p>
            <a:pPr>
              <a:buFontTx/>
              <a:buChar char="-"/>
            </a:pPr>
            <a:r>
              <a:rPr lang="ru-RU" sz="3600" dirty="0" smtClean="0">
                <a:solidFill>
                  <a:srgbClr val="002060"/>
                </a:solidFill>
              </a:rPr>
              <a:t>Ресурс Госуслуги</a:t>
            </a:r>
          </a:p>
          <a:p>
            <a:pPr>
              <a:buFontTx/>
              <a:buChar char="-"/>
            </a:pPr>
            <a:r>
              <a:rPr lang="ru-RU" sz="3600" dirty="0" smtClean="0">
                <a:solidFill>
                  <a:srgbClr val="002060"/>
                </a:solidFill>
              </a:rPr>
              <a:t>Портал учета БВС</a:t>
            </a:r>
            <a:endParaRPr lang="ru-RU" sz="3600" dirty="0">
              <a:solidFill>
                <a:srgbClr val="002060"/>
              </a:solidFill>
            </a:endParaRPr>
          </a:p>
        </p:txBody>
      </p:sp>
      <p:pic>
        <p:nvPicPr>
          <p:cNvPr id="5" name="Объект 4"/>
          <p:cNvPicPr>
            <a:picLocks noGrp="1" noChangeAspect="1"/>
          </p:cNvPicPr>
          <p:nvPr>
            <p:ph sz="half" idx="2"/>
          </p:nvPr>
        </p:nvPicPr>
        <p:blipFill>
          <a:blip r:embed="rId3"/>
          <a:stretch>
            <a:fillRect/>
          </a:stretch>
        </p:blipFill>
        <p:spPr>
          <a:xfrm>
            <a:off x="8417719" y="1690689"/>
            <a:ext cx="3774281" cy="5032375"/>
          </a:xfrm>
          <a:prstGeom prst="rect">
            <a:avLst/>
          </a:prstGeom>
        </p:spPr>
      </p:pic>
    </p:spTree>
    <p:extLst>
      <p:ext uri="{BB962C8B-B14F-4D97-AF65-F5344CB8AC3E}">
        <p14:creationId xmlns:p14="http://schemas.microsoft.com/office/powerpoint/2010/main" val="1318263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Форма заявления</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5340927" cy="5032375"/>
          </a:xfrm>
        </p:spPr>
        <p:txBody>
          <a:bodyPr/>
          <a:lstStyle/>
          <a:p>
            <a:r>
              <a:rPr lang="ru-RU" sz="3200" dirty="0">
                <a:solidFill>
                  <a:srgbClr val="002060"/>
                </a:solidFill>
                <a:latin typeface="Arial Narrow" panose="020B0606020202030204" pitchFamily="34" charset="0"/>
              </a:rPr>
              <a:t>Образец заявления можно </a:t>
            </a:r>
            <a:r>
              <a:rPr lang="ru-RU" sz="3200" dirty="0" smtClean="0">
                <a:solidFill>
                  <a:srgbClr val="002060"/>
                </a:solidFill>
                <a:latin typeface="Arial Narrow" panose="020B0606020202030204" pitchFamily="34" charset="0"/>
              </a:rPr>
              <a:t>скачать на сайте Росавиации</a:t>
            </a:r>
          </a:p>
          <a:p>
            <a:pPr fontAlgn="base"/>
            <a:r>
              <a:rPr lang="ru-RU" sz="3200" dirty="0">
                <a:solidFill>
                  <a:srgbClr val="002060"/>
                </a:solidFill>
                <a:latin typeface="Arial Narrow" panose="020B0606020202030204" pitchFamily="34" charset="0"/>
              </a:rPr>
              <a:t> </a:t>
            </a:r>
            <a:r>
              <a:rPr lang="ru-RU" sz="3200" dirty="0" smtClean="0">
                <a:solidFill>
                  <a:srgbClr val="002060"/>
                </a:solidFill>
                <a:latin typeface="Arial Narrow" panose="020B0606020202030204" pitchFamily="34" charset="0"/>
              </a:rPr>
              <a:t>К заявлению </a:t>
            </a:r>
            <a:r>
              <a:rPr lang="ru-RU" sz="3200" dirty="0">
                <a:solidFill>
                  <a:srgbClr val="002060"/>
                </a:solidFill>
                <a:latin typeface="Arial Narrow" panose="020B0606020202030204" pitchFamily="34" charset="0"/>
              </a:rPr>
              <a:t>нужно приложить фотографию беспилотника, выполненную на светлом однотонном фоне с изображением всех элементов дрона.</a:t>
            </a:r>
          </a:p>
          <a:p>
            <a:endParaRPr lang="ru-RU" sz="3200" dirty="0" smtClean="0"/>
          </a:p>
          <a:p>
            <a:endParaRPr lang="ru-RU" dirty="0"/>
          </a:p>
          <a:p>
            <a:endParaRPr lang="ru-RU" dirty="0"/>
          </a:p>
        </p:txBody>
      </p:sp>
      <p:pic>
        <p:nvPicPr>
          <p:cNvPr id="5" name="Объект 4"/>
          <p:cNvPicPr>
            <a:picLocks noGrp="1" noChangeAspect="1"/>
          </p:cNvPicPr>
          <p:nvPr>
            <p:ph sz="half" idx="2"/>
          </p:nvPr>
        </p:nvPicPr>
        <p:blipFill>
          <a:blip r:embed="rId3"/>
          <a:stretch>
            <a:fillRect/>
          </a:stretch>
        </p:blipFill>
        <p:spPr>
          <a:xfrm>
            <a:off x="5298756" y="1825624"/>
            <a:ext cx="6893244" cy="4820130"/>
          </a:xfrm>
          <a:prstGeom prst="rect">
            <a:avLst/>
          </a:prstGeom>
        </p:spPr>
      </p:pic>
    </p:spTree>
    <p:extLst>
      <p:ext uri="{BB962C8B-B14F-4D97-AF65-F5344CB8AC3E}">
        <p14:creationId xmlns:p14="http://schemas.microsoft.com/office/powerpoint/2010/main" val="4293223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Ответственность для пользователей</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8188036" cy="5032375"/>
          </a:xfrm>
        </p:spPr>
        <p:txBody>
          <a:bodyPr/>
          <a:lstStyle/>
          <a:p>
            <a:pPr marL="0" indent="0" algn="ctr">
              <a:buNone/>
            </a:pPr>
            <a:r>
              <a:rPr lang="ru-RU" dirty="0" smtClean="0">
                <a:solidFill>
                  <a:srgbClr val="002060"/>
                </a:solidFill>
                <a:latin typeface="Impact" panose="020B0806030902050204" pitchFamily="34" charset="0"/>
              </a:rPr>
              <a:t>Статья 11.4. КоАП РФ </a:t>
            </a:r>
          </a:p>
          <a:p>
            <a:pPr marL="0" indent="0" algn="ctr">
              <a:buNone/>
            </a:pPr>
            <a:r>
              <a:rPr lang="ru-RU" dirty="0" smtClean="0">
                <a:solidFill>
                  <a:srgbClr val="002060"/>
                </a:solidFill>
                <a:latin typeface="Arial Narrow" panose="020B0606020202030204" pitchFamily="34" charset="0"/>
              </a:rPr>
              <a:t>Нарушение </a:t>
            </a:r>
            <a:r>
              <a:rPr lang="ru-RU" dirty="0">
                <a:solidFill>
                  <a:srgbClr val="002060"/>
                </a:solidFill>
                <a:latin typeface="Arial Narrow" panose="020B0606020202030204" pitchFamily="34" charset="0"/>
              </a:rPr>
              <a:t>пользователем воздушного пространства федеральных </a:t>
            </a:r>
            <a:r>
              <a:rPr lang="ru-RU" dirty="0" smtClean="0">
                <a:solidFill>
                  <a:srgbClr val="002060"/>
                </a:solidFill>
                <a:latin typeface="Arial Narrow" panose="020B0606020202030204" pitchFamily="34" charset="0"/>
              </a:rPr>
              <a:t>правил</a:t>
            </a:r>
            <a:r>
              <a:rPr lang="ru-RU" dirty="0">
                <a:solidFill>
                  <a:srgbClr val="002060"/>
                </a:solidFill>
                <a:latin typeface="Arial Narrow" panose="020B0606020202030204" pitchFamily="34" charset="0"/>
              </a:rPr>
              <a:t> использования воздушного </a:t>
            </a:r>
            <a:r>
              <a:rPr lang="ru-RU" dirty="0" smtClean="0">
                <a:solidFill>
                  <a:srgbClr val="002060"/>
                </a:solidFill>
                <a:latin typeface="Arial Narrow" panose="020B0606020202030204" pitchFamily="34" charset="0"/>
              </a:rPr>
              <a:t>пространства</a:t>
            </a:r>
          </a:p>
          <a:p>
            <a:pPr marL="0" indent="0">
              <a:buNone/>
            </a:pPr>
            <a:endParaRPr lang="ru-RU" dirty="0">
              <a:solidFill>
                <a:srgbClr val="002060"/>
              </a:solidFill>
              <a:latin typeface="Arial Narrow" panose="020B0606020202030204" pitchFamily="34" charset="0"/>
            </a:endParaRPr>
          </a:p>
          <a:p>
            <a:pPr marL="0" indent="0">
              <a:buNone/>
            </a:pPr>
            <a:r>
              <a:rPr lang="ru-RU" dirty="0" smtClean="0">
                <a:solidFill>
                  <a:srgbClr val="002060"/>
                </a:solidFill>
                <a:latin typeface="Arial Narrow" panose="020B0606020202030204" pitchFamily="34" charset="0"/>
              </a:rPr>
              <a:t>Для  физических лиц : 20 000-50 000 руб.</a:t>
            </a:r>
          </a:p>
          <a:p>
            <a:pPr marL="0" indent="0">
              <a:buNone/>
            </a:pPr>
            <a:endParaRPr lang="ru-RU" dirty="0">
              <a:solidFill>
                <a:srgbClr val="002060"/>
              </a:solidFill>
              <a:latin typeface="Arial Narrow" panose="020B0606020202030204" pitchFamily="34" charset="0"/>
            </a:endParaRPr>
          </a:p>
          <a:p>
            <a:pPr marL="0" indent="0">
              <a:buNone/>
            </a:pPr>
            <a:r>
              <a:rPr lang="ru-RU" dirty="0" smtClean="0">
                <a:solidFill>
                  <a:srgbClr val="002060"/>
                </a:solidFill>
                <a:latin typeface="Arial Narrow" panose="020B0606020202030204" pitchFamily="34" charset="0"/>
              </a:rPr>
              <a:t>Для должностных лиц: 100 000 -150 000 руб.</a:t>
            </a:r>
          </a:p>
          <a:p>
            <a:pPr marL="0" indent="0">
              <a:buNone/>
            </a:pPr>
            <a:endParaRPr lang="ru-RU" dirty="0" smtClean="0">
              <a:solidFill>
                <a:srgbClr val="002060"/>
              </a:solidFill>
              <a:latin typeface="Arial Narrow" panose="020B0606020202030204" pitchFamily="34" charset="0"/>
            </a:endParaRPr>
          </a:p>
          <a:p>
            <a:pPr marL="0" indent="0">
              <a:buNone/>
            </a:pPr>
            <a:r>
              <a:rPr lang="ru-RU" dirty="0" smtClean="0">
                <a:solidFill>
                  <a:srgbClr val="002060"/>
                </a:solidFill>
                <a:latin typeface="Arial Narrow" panose="020B0606020202030204" pitchFamily="34" charset="0"/>
              </a:rPr>
              <a:t>Для юридических лиц: 250 000- 300 000 руб.</a:t>
            </a:r>
          </a:p>
          <a:p>
            <a:pPr marL="0" indent="0">
              <a:buNone/>
            </a:pPr>
            <a:endParaRPr lang="ru-RU" dirty="0"/>
          </a:p>
        </p:txBody>
      </p:sp>
      <p:pic>
        <p:nvPicPr>
          <p:cNvPr id="5" name="Объект 4"/>
          <p:cNvPicPr>
            <a:picLocks noGrp="1" noChangeAspect="1"/>
          </p:cNvPicPr>
          <p:nvPr>
            <p:ph sz="half" idx="2"/>
          </p:nvPr>
        </p:nvPicPr>
        <p:blipFill>
          <a:blip r:embed="rId2"/>
          <a:stretch>
            <a:fillRect/>
          </a:stretch>
        </p:blipFill>
        <p:spPr>
          <a:xfrm>
            <a:off x="8188325" y="1825623"/>
            <a:ext cx="3867150" cy="5032375"/>
          </a:xfrm>
          <a:prstGeom prst="rect">
            <a:avLst/>
          </a:prstGeom>
        </p:spPr>
      </p:pic>
    </p:spTree>
    <p:extLst>
      <p:ext uri="{BB962C8B-B14F-4D97-AF65-F5344CB8AC3E}">
        <p14:creationId xmlns:p14="http://schemas.microsoft.com/office/powerpoint/2010/main" val="1963417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Ответственность </a:t>
            </a:r>
            <a:r>
              <a:rPr lang="ru-RU" dirty="0" err="1" smtClean="0">
                <a:solidFill>
                  <a:schemeClr val="bg1"/>
                </a:solidFill>
                <a:latin typeface="Impact" panose="020B0806030902050204" pitchFamily="34" charset="0"/>
              </a:rPr>
              <a:t>невладельцев</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1" y="1825624"/>
            <a:ext cx="8998527" cy="5032375"/>
          </a:xfrm>
        </p:spPr>
        <p:txBody>
          <a:bodyPr>
            <a:normAutofit fontScale="92500"/>
          </a:bodyPr>
          <a:lstStyle/>
          <a:p>
            <a:pPr marL="0" indent="0" algn="ctr">
              <a:buNone/>
            </a:pPr>
            <a:r>
              <a:rPr lang="ru-RU" dirty="0" smtClean="0">
                <a:solidFill>
                  <a:srgbClr val="002060"/>
                </a:solidFill>
                <a:latin typeface="Arial" panose="020B0604020202020204" pitchFamily="34" charset="0"/>
                <a:cs typeface="Arial" panose="020B0604020202020204" pitchFamily="34" charset="0"/>
              </a:rPr>
              <a:t>Статья 11.4. КоАП РФ </a:t>
            </a:r>
          </a:p>
          <a:p>
            <a:pPr marL="0" indent="0" algn="ctr">
              <a:buNone/>
            </a:pPr>
            <a:r>
              <a:rPr lang="ru-RU" dirty="0">
                <a:solidFill>
                  <a:srgbClr val="002060"/>
                </a:solidFill>
                <a:latin typeface="Arial" panose="020B0604020202020204" pitchFamily="34" charset="0"/>
                <a:cs typeface="Arial" panose="020B0604020202020204" pitchFamily="34" charset="0"/>
              </a:rPr>
              <a:t>Нарушение </a:t>
            </a:r>
            <a:r>
              <a:rPr lang="ru-RU" dirty="0" smtClean="0">
                <a:solidFill>
                  <a:srgbClr val="002060"/>
                </a:solidFill>
                <a:latin typeface="Arial" panose="020B0604020202020204" pitchFamily="34" charset="0"/>
                <a:cs typeface="Arial" panose="020B0604020202020204" pitchFamily="34" charset="0"/>
              </a:rPr>
              <a:t>правил </a:t>
            </a:r>
            <a:r>
              <a:rPr lang="ru-RU" dirty="0">
                <a:solidFill>
                  <a:srgbClr val="002060"/>
                </a:solidFill>
                <a:latin typeface="Arial" panose="020B0604020202020204" pitchFamily="34" charset="0"/>
                <a:cs typeface="Arial" panose="020B0604020202020204" pitchFamily="34" charset="0"/>
              </a:rPr>
              <a:t> использования воздушного пространства лицами, не наделенными в установленном порядке правом на осуществление деятельности по использованию воздушного пространства</a:t>
            </a:r>
            <a:r>
              <a:rPr lang="ru-RU" dirty="0"/>
              <a:t>,</a:t>
            </a:r>
            <a:endParaRPr lang="ru-RU" dirty="0" smtClean="0">
              <a:solidFill>
                <a:srgbClr val="002060"/>
              </a:solidFill>
              <a:latin typeface="Impact" panose="020B0806030902050204" pitchFamily="34" charset="0"/>
            </a:endParaRPr>
          </a:p>
          <a:p>
            <a:pPr marL="0" indent="0">
              <a:buNone/>
            </a:pPr>
            <a:endParaRPr lang="ru-RU" dirty="0" smtClean="0">
              <a:solidFill>
                <a:srgbClr val="002060"/>
              </a:solidFill>
              <a:latin typeface="Arial Narrow" panose="020B0606020202030204" pitchFamily="34" charset="0"/>
            </a:endParaRPr>
          </a:p>
          <a:p>
            <a:pPr marL="0" indent="0">
              <a:buNone/>
            </a:pPr>
            <a:r>
              <a:rPr lang="ru-RU" dirty="0" smtClean="0">
                <a:solidFill>
                  <a:srgbClr val="002060"/>
                </a:solidFill>
                <a:latin typeface="Arial Narrow" panose="020B0606020202030204" pitchFamily="34" charset="0"/>
              </a:rPr>
              <a:t>Для  физических лиц : 30 000-50 000 руб.</a:t>
            </a:r>
          </a:p>
          <a:p>
            <a:pPr marL="0" indent="0">
              <a:buNone/>
            </a:pPr>
            <a:endParaRPr lang="ru-RU" dirty="0" smtClean="0">
              <a:solidFill>
                <a:srgbClr val="002060"/>
              </a:solidFill>
              <a:latin typeface="Arial Narrow" panose="020B0606020202030204" pitchFamily="34" charset="0"/>
            </a:endParaRPr>
          </a:p>
          <a:p>
            <a:pPr marL="0" indent="0">
              <a:buNone/>
            </a:pPr>
            <a:r>
              <a:rPr lang="ru-RU" dirty="0" smtClean="0">
                <a:solidFill>
                  <a:srgbClr val="002060"/>
                </a:solidFill>
                <a:latin typeface="Arial Narrow" panose="020B0606020202030204" pitchFamily="34" charset="0"/>
              </a:rPr>
              <a:t>Для должностных лиц: 50 000 -100 000 руб.</a:t>
            </a:r>
          </a:p>
          <a:p>
            <a:pPr marL="0" indent="0">
              <a:buNone/>
            </a:pPr>
            <a:endParaRPr lang="ru-RU" dirty="0" smtClean="0">
              <a:solidFill>
                <a:srgbClr val="002060"/>
              </a:solidFill>
              <a:latin typeface="Arial Narrow" panose="020B0606020202030204" pitchFamily="34" charset="0"/>
            </a:endParaRPr>
          </a:p>
          <a:p>
            <a:pPr marL="0" indent="0">
              <a:buNone/>
            </a:pPr>
            <a:r>
              <a:rPr lang="ru-RU" dirty="0" smtClean="0">
                <a:solidFill>
                  <a:srgbClr val="002060"/>
                </a:solidFill>
                <a:latin typeface="Arial Narrow" panose="020B0606020202030204" pitchFamily="34" charset="0"/>
              </a:rPr>
              <a:t>Для юридических лиц: 300 000- 500 000 руб.</a:t>
            </a:r>
          </a:p>
          <a:p>
            <a:endParaRPr lang="ru-RU" dirty="0"/>
          </a:p>
        </p:txBody>
      </p:sp>
      <p:pic>
        <p:nvPicPr>
          <p:cNvPr id="5" name="Объект 4"/>
          <p:cNvPicPr>
            <a:picLocks noGrp="1" noChangeAspect="1"/>
          </p:cNvPicPr>
          <p:nvPr>
            <p:ph sz="half" idx="2"/>
          </p:nvPr>
        </p:nvPicPr>
        <p:blipFill>
          <a:blip r:embed="rId2"/>
          <a:stretch>
            <a:fillRect/>
          </a:stretch>
        </p:blipFill>
        <p:spPr>
          <a:xfrm>
            <a:off x="9185275" y="1995055"/>
            <a:ext cx="2870200" cy="4281054"/>
          </a:xfrm>
          <a:prstGeom prst="rect">
            <a:avLst/>
          </a:prstGeom>
        </p:spPr>
      </p:pic>
    </p:spTree>
    <p:extLst>
      <p:ext uri="{BB962C8B-B14F-4D97-AF65-F5344CB8AC3E}">
        <p14:creationId xmlns:p14="http://schemas.microsoft.com/office/powerpoint/2010/main" val="1902682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1"/>
            <a:ext cx="12192000" cy="1354014"/>
          </a:xfrm>
          <a:solidFill>
            <a:srgbClr val="002060"/>
          </a:solidFill>
        </p:spPr>
        <p:txBody>
          <a:bodyPr/>
          <a:lstStyle/>
          <a:p>
            <a:pPr algn="ctr"/>
            <a:r>
              <a:rPr lang="ru-RU" dirty="0" smtClean="0">
                <a:solidFill>
                  <a:schemeClr val="bg1"/>
                </a:solidFill>
                <a:latin typeface="Impact" panose="020B0806030902050204" pitchFamily="34" charset="0"/>
              </a:rPr>
              <a:t>Первый вопрос</a:t>
            </a:r>
            <a:endParaRPr lang="ru-RU" dirty="0">
              <a:solidFill>
                <a:schemeClr val="bg1"/>
              </a:solidFill>
              <a:latin typeface="Impact" panose="020B0806030902050204" pitchFamily="34" charset="0"/>
            </a:endParaRPr>
          </a:p>
        </p:txBody>
      </p:sp>
      <p:sp>
        <p:nvSpPr>
          <p:cNvPr id="5" name="Объект 4"/>
          <p:cNvSpPr>
            <a:spLocks noGrp="1"/>
          </p:cNvSpPr>
          <p:nvPr>
            <p:ph sz="half" idx="1"/>
          </p:nvPr>
        </p:nvSpPr>
        <p:spPr>
          <a:xfrm>
            <a:off x="87923" y="1468316"/>
            <a:ext cx="5931877" cy="5284176"/>
          </a:xfrm>
        </p:spPr>
        <p:txBody>
          <a:bodyPr/>
          <a:lstStyle/>
          <a:p>
            <a:pPr marL="0" indent="0" algn="ctr">
              <a:buNone/>
            </a:pPr>
            <a:endParaRPr lang="ru-RU" sz="4400" dirty="0" smtClean="0">
              <a:solidFill>
                <a:srgbClr val="002060"/>
              </a:solidFill>
              <a:latin typeface="Arial Narrow" panose="020B0606020202030204" pitchFamily="34" charset="0"/>
            </a:endParaRPr>
          </a:p>
          <a:p>
            <a:pPr marL="0" indent="0" algn="ctr">
              <a:buNone/>
            </a:pPr>
            <a:endParaRPr lang="ru-RU" sz="4400" dirty="0">
              <a:solidFill>
                <a:srgbClr val="002060"/>
              </a:solidFill>
              <a:latin typeface="Arial Narrow" panose="020B0606020202030204" pitchFamily="34" charset="0"/>
            </a:endParaRPr>
          </a:p>
          <a:p>
            <a:pPr marL="0" indent="0" algn="ctr">
              <a:buNone/>
            </a:pPr>
            <a:r>
              <a:rPr lang="ru-RU" sz="4400" dirty="0" smtClean="0">
                <a:solidFill>
                  <a:srgbClr val="002060"/>
                </a:solidFill>
                <a:latin typeface="Arial Narrow" panose="020B0606020202030204" pitchFamily="34" charset="0"/>
              </a:rPr>
              <a:t>Нормативно-правовые </a:t>
            </a:r>
            <a:r>
              <a:rPr lang="ru-RU" sz="4400" dirty="0">
                <a:solidFill>
                  <a:srgbClr val="002060"/>
                </a:solidFill>
                <a:latin typeface="Arial Narrow" panose="020B0606020202030204" pitchFamily="34" charset="0"/>
              </a:rPr>
              <a:t>основы государственного регулирования использования БПЛА</a:t>
            </a:r>
            <a:endParaRPr lang="ru-RU" sz="4400" dirty="0" smtClean="0">
              <a:solidFill>
                <a:srgbClr val="002060"/>
              </a:solidFill>
              <a:latin typeface="Arial Narrow" panose="020B0606020202030204" pitchFamily="34" charset="0"/>
            </a:endParaRPr>
          </a:p>
          <a:p>
            <a:pPr marL="0" indent="0">
              <a:buNone/>
            </a:pPr>
            <a:endParaRPr lang="ru-RU" dirty="0"/>
          </a:p>
          <a:p>
            <a:pPr marL="0" indent="0" algn="ctr">
              <a:buNone/>
            </a:pPr>
            <a:endParaRPr lang="ru-RU" sz="4000" dirty="0">
              <a:solidFill>
                <a:srgbClr val="002060"/>
              </a:solidFill>
              <a:latin typeface="Arial Narrow" panose="020B0606020202030204" pitchFamily="34" charset="0"/>
            </a:endParaRPr>
          </a:p>
        </p:txBody>
      </p:sp>
      <p:pic>
        <p:nvPicPr>
          <p:cNvPr id="2" name="Объект 1"/>
          <p:cNvPicPr>
            <a:picLocks noGrp="1" noChangeAspect="1"/>
          </p:cNvPicPr>
          <p:nvPr>
            <p:ph sz="half" idx="2"/>
          </p:nvPr>
        </p:nvPicPr>
        <p:blipFill>
          <a:blip r:embed="rId2"/>
          <a:stretch>
            <a:fillRect/>
          </a:stretch>
        </p:blipFill>
        <p:spPr>
          <a:xfrm>
            <a:off x="5829803" y="1468316"/>
            <a:ext cx="6362197" cy="5389684"/>
          </a:xfrm>
          <a:prstGeom prst="rect">
            <a:avLst/>
          </a:prstGeom>
        </p:spPr>
      </p:pic>
    </p:spTree>
    <p:extLst>
      <p:ext uri="{BB962C8B-B14F-4D97-AF65-F5344CB8AC3E}">
        <p14:creationId xmlns:p14="http://schemas.microsoft.com/office/powerpoint/2010/main" val="9220708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Ответственность владельцев незарегистрированных дронов</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696785"/>
            <a:ext cx="8998527" cy="5032375"/>
          </a:xfrm>
        </p:spPr>
        <p:txBody>
          <a:bodyPr>
            <a:normAutofit/>
          </a:bodyPr>
          <a:lstStyle/>
          <a:p>
            <a:pPr marL="0" indent="0">
              <a:buNone/>
            </a:pPr>
            <a:r>
              <a:rPr lang="ru-RU" dirty="0" smtClean="0">
                <a:solidFill>
                  <a:srgbClr val="002060"/>
                </a:solidFill>
                <a:latin typeface="Arial Narrow" panose="020B0606020202030204" pitchFamily="34" charset="0"/>
              </a:rPr>
              <a:t>Статья 11.5. КоАП РФ</a:t>
            </a:r>
          </a:p>
          <a:p>
            <a:pPr marL="0" indent="0">
              <a:buNone/>
            </a:pPr>
            <a:endParaRPr lang="ru-RU" dirty="0" smtClean="0">
              <a:solidFill>
                <a:srgbClr val="002060"/>
              </a:solidFill>
              <a:latin typeface="Arial Narrow" panose="020B0606020202030204" pitchFamily="34" charset="0"/>
            </a:endParaRPr>
          </a:p>
          <a:p>
            <a:pPr marL="0" indent="0">
              <a:buNone/>
            </a:pPr>
            <a:r>
              <a:rPr lang="ru-RU" dirty="0" smtClean="0">
                <a:solidFill>
                  <a:srgbClr val="002060"/>
                </a:solidFill>
                <a:latin typeface="Arial Narrow" panose="020B0606020202030204" pitchFamily="34" charset="0"/>
              </a:rPr>
              <a:t>Управление воздушным судном, не прошедшим государственной регистрации, либо не поставленным на государственный учет, либо не имеющим государственного и регистрационного опознавательных знаков или учетного опознавательного знака, либо имеющим заведомо подложные государственный и регистрационный опознавательные знаки или заведомо подложный учетный опознавательный знак</a:t>
            </a:r>
          </a:p>
          <a:p>
            <a:pPr marL="0" indent="0" algn="ctr">
              <a:buNone/>
            </a:pPr>
            <a:r>
              <a:rPr lang="ru-RU" dirty="0" smtClean="0">
                <a:solidFill>
                  <a:srgbClr val="002060"/>
                </a:solidFill>
                <a:latin typeface="Impact" panose="020B0806030902050204" pitchFamily="34" charset="0"/>
              </a:rPr>
              <a:t>Штраф</a:t>
            </a:r>
          </a:p>
          <a:p>
            <a:pPr marL="0" indent="0">
              <a:buNone/>
            </a:pPr>
            <a:r>
              <a:rPr lang="ru-RU" dirty="0" smtClean="0">
                <a:solidFill>
                  <a:srgbClr val="002060"/>
                </a:solidFill>
                <a:latin typeface="Arial Narrow" panose="020B0606020202030204" pitchFamily="34" charset="0"/>
              </a:rPr>
              <a:t>  от двух тысяч до двух тысяч пятисот рублей</a:t>
            </a:r>
            <a:endParaRPr lang="ru-RU" dirty="0">
              <a:solidFill>
                <a:srgbClr val="002060"/>
              </a:solidFill>
              <a:latin typeface="Arial Narrow" panose="020B0606020202030204" pitchFamily="34" charset="0"/>
            </a:endParaRPr>
          </a:p>
        </p:txBody>
      </p:sp>
      <p:pic>
        <p:nvPicPr>
          <p:cNvPr id="5" name="Объект 4"/>
          <p:cNvPicPr>
            <a:picLocks noGrp="1" noChangeAspect="1"/>
          </p:cNvPicPr>
          <p:nvPr>
            <p:ph sz="half" idx="2"/>
          </p:nvPr>
        </p:nvPicPr>
        <p:blipFill>
          <a:blip r:embed="rId3"/>
          <a:stretch>
            <a:fillRect/>
          </a:stretch>
        </p:blipFill>
        <p:spPr>
          <a:xfrm>
            <a:off x="9185275" y="1995055"/>
            <a:ext cx="2870200" cy="4281054"/>
          </a:xfrm>
          <a:prstGeom prst="rect">
            <a:avLst/>
          </a:prstGeom>
        </p:spPr>
      </p:pic>
    </p:spTree>
    <p:extLst>
      <p:ext uri="{BB962C8B-B14F-4D97-AF65-F5344CB8AC3E}">
        <p14:creationId xmlns:p14="http://schemas.microsoft.com/office/powerpoint/2010/main" val="1609810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Фиксация факта правонарушения</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lstStyle/>
          <a:p>
            <a:pPr marL="0" indent="0" algn="ctr">
              <a:buNone/>
            </a:pPr>
            <a:r>
              <a:rPr lang="ru-RU" dirty="0" smtClean="0">
                <a:solidFill>
                  <a:srgbClr val="002060"/>
                </a:solidFill>
                <a:latin typeface="Arial Narrow" panose="020B0606020202030204" pitchFamily="34" charset="0"/>
              </a:rPr>
              <a:t>При выявлении  правонарушения, предусмотренного статьями</a:t>
            </a:r>
          </a:p>
          <a:p>
            <a:pPr marL="0" indent="0" algn="ctr">
              <a:buNone/>
            </a:pPr>
            <a:r>
              <a:rPr lang="ru-RU" dirty="0" smtClean="0">
                <a:solidFill>
                  <a:srgbClr val="002060"/>
                </a:solidFill>
                <a:latin typeface="Arial Narrow" panose="020B0606020202030204" pitchFamily="34" charset="0"/>
              </a:rPr>
              <a:t>11.4. и 11.5. КоАП РФ</a:t>
            </a:r>
          </a:p>
          <a:p>
            <a:pPr marL="0" indent="0" algn="ctr">
              <a:buNone/>
            </a:pPr>
            <a:endParaRPr lang="ru-RU" dirty="0" smtClean="0">
              <a:solidFill>
                <a:srgbClr val="002060"/>
              </a:solidFill>
              <a:latin typeface="Arial Narrow" panose="020B0606020202030204" pitchFamily="34" charset="0"/>
            </a:endParaRPr>
          </a:p>
          <a:p>
            <a:pPr marL="0" indent="0" algn="ctr">
              <a:buNone/>
            </a:pPr>
            <a:endParaRPr lang="ru-RU" dirty="0">
              <a:solidFill>
                <a:srgbClr val="002060"/>
              </a:solidFill>
              <a:latin typeface="Arial Narrow" panose="020B0606020202030204" pitchFamily="34" charset="0"/>
            </a:endParaRPr>
          </a:p>
          <a:p>
            <a:pPr marL="0" indent="0" algn="ctr">
              <a:buNone/>
            </a:pPr>
            <a:r>
              <a:rPr lang="ru-RU" dirty="0" smtClean="0">
                <a:solidFill>
                  <a:srgbClr val="002060"/>
                </a:solidFill>
                <a:latin typeface="Arial Narrow" panose="020B0606020202030204" pitchFamily="34" charset="0"/>
              </a:rPr>
              <a:t>Составить протокол об административном правонарушении может</a:t>
            </a:r>
          </a:p>
          <a:p>
            <a:pPr marL="0" indent="0" algn="ctr">
              <a:buNone/>
            </a:pPr>
            <a:endParaRPr lang="ru-RU" dirty="0">
              <a:solidFill>
                <a:srgbClr val="002060"/>
              </a:solidFill>
              <a:latin typeface="Arial Narrow" panose="020B0606020202030204" pitchFamily="34" charset="0"/>
            </a:endParaRPr>
          </a:p>
          <a:p>
            <a:pPr marL="0" indent="0" algn="ctr">
              <a:buNone/>
            </a:pPr>
            <a:r>
              <a:rPr lang="ru-RU" dirty="0" smtClean="0">
                <a:solidFill>
                  <a:srgbClr val="002060"/>
                </a:solidFill>
                <a:latin typeface="Impact" panose="020B0806030902050204" pitchFamily="34" charset="0"/>
              </a:rPr>
              <a:t>РОСТЕХНАДЗОР </a:t>
            </a:r>
            <a:endParaRPr lang="ru-RU" dirty="0">
              <a:solidFill>
                <a:srgbClr val="002060"/>
              </a:solidFill>
              <a:latin typeface="Impact" panose="020B0806030902050204" pitchFamily="34" charset="0"/>
            </a:endParaRPr>
          </a:p>
        </p:txBody>
      </p:sp>
      <p:pic>
        <p:nvPicPr>
          <p:cNvPr id="5" name="Объект 4"/>
          <p:cNvPicPr>
            <a:picLocks noGrp="1" noChangeAspect="1"/>
          </p:cNvPicPr>
          <p:nvPr>
            <p:ph sz="half" idx="2"/>
          </p:nvPr>
        </p:nvPicPr>
        <p:blipFill>
          <a:blip r:embed="rId2"/>
          <a:stretch>
            <a:fillRect/>
          </a:stretch>
        </p:blipFill>
        <p:spPr>
          <a:xfrm>
            <a:off x="6172199" y="2058194"/>
            <a:ext cx="6033981" cy="4525486"/>
          </a:xfrm>
          <a:prstGeom prst="rect">
            <a:avLst/>
          </a:prstGeom>
        </p:spPr>
      </p:pic>
    </p:spTree>
    <p:extLst>
      <p:ext uri="{BB962C8B-B14F-4D97-AF65-F5344CB8AC3E}">
        <p14:creationId xmlns:p14="http://schemas.microsoft.com/office/powerpoint/2010/main" val="3902967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Рассмотрение дела от административном правонарушении</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97536" y="1825624"/>
            <a:ext cx="5922264" cy="4940935"/>
          </a:xfrm>
        </p:spPr>
        <p:txBody>
          <a:bodyPr/>
          <a:lstStyle/>
          <a:p>
            <a:pPr marL="0" indent="0">
              <a:buNone/>
            </a:pPr>
            <a:endParaRPr lang="ru-RU" dirty="0" smtClean="0"/>
          </a:p>
          <a:p>
            <a:pPr marL="0" indent="0">
              <a:buNone/>
            </a:pPr>
            <a:endParaRPr lang="ru-RU" dirty="0">
              <a:solidFill>
                <a:srgbClr val="002060"/>
              </a:solidFill>
              <a:latin typeface="Arial Narrow" panose="020B0606020202030204" pitchFamily="34" charset="0"/>
            </a:endParaRPr>
          </a:p>
          <a:p>
            <a:pPr marL="0" indent="0">
              <a:buNone/>
            </a:pPr>
            <a:r>
              <a:rPr lang="ru-RU" dirty="0" smtClean="0">
                <a:solidFill>
                  <a:srgbClr val="002060"/>
                </a:solidFill>
                <a:latin typeface="Arial Narrow" panose="020B0606020202030204" pitchFamily="34" charset="0"/>
              </a:rPr>
              <a:t>Статья 11.4. КоАП РФ – только судьи</a:t>
            </a:r>
          </a:p>
          <a:p>
            <a:pPr marL="0" indent="0">
              <a:buNone/>
            </a:pPr>
            <a:endParaRPr lang="ru-RU" dirty="0">
              <a:solidFill>
                <a:srgbClr val="002060"/>
              </a:solidFill>
              <a:latin typeface="Arial Narrow" panose="020B0606020202030204" pitchFamily="34" charset="0"/>
            </a:endParaRPr>
          </a:p>
          <a:p>
            <a:pPr marL="0" indent="0">
              <a:buNone/>
            </a:pPr>
            <a:r>
              <a:rPr lang="ru-RU" dirty="0" smtClean="0">
                <a:solidFill>
                  <a:srgbClr val="002060"/>
                </a:solidFill>
                <a:latin typeface="Arial Narrow" panose="020B0606020202030204" pitchFamily="34" charset="0"/>
              </a:rPr>
              <a:t>Часть 5 статьи 11.5. – </a:t>
            </a:r>
            <a:r>
              <a:rPr lang="ru-RU" dirty="0" err="1" smtClean="0">
                <a:solidFill>
                  <a:srgbClr val="002060"/>
                </a:solidFill>
                <a:latin typeface="Arial Narrow" panose="020B0606020202030204" pitchFamily="34" charset="0"/>
              </a:rPr>
              <a:t>Ростехнадзор</a:t>
            </a:r>
            <a:r>
              <a:rPr lang="ru-RU" dirty="0" smtClean="0">
                <a:solidFill>
                  <a:srgbClr val="002060"/>
                </a:solidFill>
                <a:latin typeface="Arial Narrow" panose="020B0606020202030204" pitchFamily="34" charset="0"/>
              </a:rPr>
              <a:t> </a:t>
            </a:r>
          </a:p>
          <a:p>
            <a:pPr marL="0" indent="0">
              <a:buNone/>
            </a:pPr>
            <a:r>
              <a:rPr lang="ru-RU" dirty="0" smtClean="0">
                <a:solidFill>
                  <a:srgbClr val="002060"/>
                </a:solidFill>
                <a:latin typeface="Arial Narrow" panose="020B0606020202030204" pitchFamily="34" charset="0"/>
              </a:rPr>
              <a:t>или </a:t>
            </a:r>
          </a:p>
          <a:p>
            <a:pPr marL="0" indent="0">
              <a:buNone/>
            </a:pPr>
            <a:r>
              <a:rPr lang="ru-RU" dirty="0" smtClean="0">
                <a:solidFill>
                  <a:srgbClr val="002060"/>
                </a:solidFill>
                <a:latin typeface="Arial Narrow" panose="020B0606020202030204" pitchFamily="34" charset="0"/>
              </a:rPr>
              <a:t>судья, если материал </a:t>
            </a:r>
            <a:r>
              <a:rPr lang="ru-RU" dirty="0" err="1" smtClean="0">
                <a:solidFill>
                  <a:srgbClr val="002060"/>
                </a:solidFill>
                <a:latin typeface="Arial Narrow" panose="020B0606020202030204" pitchFamily="34" charset="0"/>
              </a:rPr>
              <a:t>Ростехнадзор</a:t>
            </a:r>
            <a:r>
              <a:rPr lang="ru-RU" dirty="0" smtClean="0">
                <a:solidFill>
                  <a:srgbClr val="002060"/>
                </a:solidFill>
                <a:latin typeface="Arial Narrow" panose="020B0606020202030204" pitchFamily="34" charset="0"/>
              </a:rPr>
              <a:t> направил в суд </a:t>
            </a:r>
            <a:endParaRPr lang="ru-RU" dirty="0">
              <a:solidFill>
                <a:srgbClr val="002060"/>
              </a:solidFill>
              <a:latin typeface="Arial Narrow" panose="020B0606020202030204" pitchFamily="34" charset="0"/>
            </a:endParaRPr>
          </a:p>
        </p:txBody>
      </p:sp>
      <p:pic>
        <p:nvPicPr>
          <p:cNvPr id="5" name="Объект 4"/>
          <p:cNvPicPr>
            <a:picLocks noGrp="1" noChangeAspect="1"/>
          </p:cNvPicPr>
          <p:nvPr>
            <p:ph sz="half" idx="2"/>
          </p:nvPr>
        </p:nvPicPr>
        <p:blipFill>
          <a:blip r:embed="rId2"/>
          <a:stretch>
            <a:fillRect/>
          </a:stretch>
        </p:blipFill>
        <p:spPr>
          <a:xfrm>
            <a:off x="6697040" y="1825625"/>
            <a:ext cx="4970120" cy="4940300"/>
          </a:xfrm>
          <a:prstGeom prst="rect">
            <a:avLst/>
          </a:prstGeom>
        </p:spPr>
      </p:pic>
    </p:spTree>
    <p:extLst>
      <p:ext uri="{BB962C8B-B14F-4D97-AF65-F5344CB8AC3E}">
        <p14:creationId xmlns:p14="http://schemas.microsoft.com/office/powerpoint/2010/main" val="3421980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Уголовная ответственность</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normAutofit fontScale="92500" lnSpcReduction="10000"/>
          </a:bodyPr>
          <a:lstStyle/>
          <a:p>
            <a:pPr marL="0" indent="0" algn="ctr">
              <a:buNone/>
            </a:pPr>
            <a:r>
              <a:rPr lang="ru-RU" dirty="0">
                <a:solidFill>
                  <a:srgbClr val="002060"/>
                </a:solidFill>
                <a:latin typeface="Impact" panose="020B0806030902050204" pitchFamily="34" charset="0"/>
              </a:rPr>
              <a:t>УК РФ Статья </a:t>
            </a:r>
            <a:r>
              <a:rPr lang="ru-RU" dirty="0" smtClean="0">
                <a:solidFill>
                  <a:srgbClr val="002060"/>
                </a:solidFill>
                <a:latin typeface="Impact" panose="020B0806030902050204" pitchFamily="34" charset="0"/>
              </a:rPr>
              <a:t>271.1</a:t>
            </a:r>
            <a:endParaRPr lang="ru-RU" b="1" dirty="0" smtClean="0"/>
          </a:p>
          <a:p>
            <a:pPr marL="0" indent="0" algn="ctr">
              <a:buNone/>
            </a:pPr>
            <a:r>
              <a:rPr lang="ru-RU" sz="3600" dirty="0">
                <a:solidFill>
                  <a:srgbClr val="002060"/>
                </a:solidFill>
                <a:latin typeface="Arial Narrow" panose="020B0606020202030204" pitchFamily="34" charset="0"/>
              </a:rPr>
              <a:t>Использование воздушного </a:t>
            </a:r>
            <a:r>
              <a:rPr lang="ru-RU" sz="3600" dirty="0" smtClean="0">
                <a:solidFill>
                  <a:srgbClr val="002060"/>
                </a:solidFill>
                <a:latin typeface="Arial Narrow" panose="020B0606020202030204" pitchFamily="34" charset="0"/>
              </a:rPr>
              <a:t>Российской </a:t>
            </a:r>
            <a:r>
              <a:rPr lang="ru-RU" sz="3600" dirty="0">
                <a:solidFill>
                  <a:srgbClr val="002060"/>
                </a:solidFill>
                <a:latin typeface="Arial Narrow" panose="020B0606020202030204" pitchFamily="34" charset="0"/>
              </a:rPr>
              <a:t>Федерации без разрешения </a:t>
            </a:r>
            <a:r>
              <a:rPr lang="ru-RU" sz="3600" dirty="0" smtClean="0">
                <a:solidFill>
                  <a:srgbClr val="002060"/>
                </a:solidFill>
                <a:latin typeface="Arial Narrow" panose="020B0606020202030204" pitchFamily="34" charset="0"/>
              </a:rPr>
              <a:t>если </a:t>
            </a:r>
            <a:r>
              <a:rPr lang="ru-RU" sz="3600" dirty="0">
                <a:solidFill>
                  <a:srgbClr val="002060"/>
                </a:solidFill>
                <a:latin typeface="Arial Narrow" panose="020B0606020202030204" pitchFamily="34" charset="0"/>
              </a:rPr>
              <a:t>это деяние повлекло по неосторожности </a:t>
            </a:r>
            <a:r>
              <a:rPr lang="ru-RU" sz="3600" dirty="0" smtClean="0">
                <a:solidFill>
                  <a:srgbClr val="002060"/>
                </a:solidFill>
                <a:latin typeface="Arial Narrow" panose="020B0606020202030204" pitchFamily="34" charset="0"/>
              </a:rPr>
              <a:t>причинение тяжкого вреда </a:t>
            </a:r>
            <a:r>
              <a:rPr lang="ru-RU" sz="3600" dirty="0">
                <a:solidFill>
                  <a:srgbClr val="002060"/>
                </a:solidFill>
                <a:latin typeface="Arial Narrow" panose="020B0606020202030204" pitchFamily="34" charset="0"/>
              </a:rPr>
              <a:t> здоровью или смерть человека, </a:t>
            </a:r>
            <a:endParaRPr lang="ru-RU" sz="3600" dirty="0" smtClean="0">
              <a:solidFill>
                <a:srgbClr val="002060"/>
              </a:solidFill>
              <a:latin typeface="Arial Narrow" panose="020B0606020202030204" pitchFamily="34" charset="0"/>
            </a:endParaRPr>
          </a:p>
          <a:p>
            <a:pPr marL="0" indent="0" algn="ctr">
              <a:buNone/>
            </a:pPr>
            <a:endParaRPr lang="ru-RU" sz="3600" dirty="0">
              <a:solidFill>
                <a:srgbClr val="002060"/>
              </a:solidFill>
              <a:latin typeface="Arial Narrow" panose="020B0606020202030204" pitchFamily="34" charset="0"/>
            </a:endParaRPr>
          </a:p>
          <a:p>
            <a:pPr marL="0" indent="0" algn="ctr">
              <a:buNone/>
            </a:pPr>
            <a:r>
              <a:rPr lang="ru-RU" sz="3600" dirty="0" smtClean="0">
                <a:solidFill>
                  <a:srgbClr val="002060"/>
                </a:solidFill>
                <a:latin typeface="Arial Narrow" panose="020B0606020202030204" pitchFamily="34" charset="0"/>
              </a:rPr>
              <a:t>Наказывается лишением свободы сроком до  5 лет </a:t>
            </a:r>
            <a:endParaRPr lang="ru-RU" sz="3600" dirty="0">
              <a:solidFill>
                <a:srgbClr val="002060"/>
              </a:solidFill>
              <a:latin typeface="Arial Narrow" panose="020B0606020202030204" pitchFamily="34" charset="0"/>
            </a:endParaRPr>
          </a:p>
        </p:txBody>
      </p:sp>
      <p:pic>
        <p:nvPicPr>
          <p:cNvPr id="5" name="Объект 4"/>
          <p:cNvPicPr>
            <a:picLocks noGrp="1" noChangeAspect="1"/>
          </p:cNvPicPr>
          <p:nvPr>
            <p:ph sz="half" idx="2"/>
          </p:nvPr>
        </p:nvPicPr>
        <p:blipFill>
          <a:blip r:embed="rId2"/>
          <a:stretch>
            <a:fillRect/>
          </a:stretch>
        </p:blipFill>
        <p:spPr>
          <a:xfrm>
            <a:off x="6019800" y="1825623"/>
            <a:ext cx="6172200" cy="5032375"/>
          </a:xfrm>
          <a:prstGeom prst="rect">
            <a:avLst/>
          </a:prstGeom>
        </p:spPr>
      </p:pic>
    </p:spTree>
    <p:extLst>
      <p:ext uri="{BB962C8B-B14F-4D97-AF65-F5344CB8AC3E}">
        <p14:creationId xmlns:p14="http://schemas.microsoft.com/office/powerpoint/2010/main" val="2117610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1"/>
            <a:ext cx="12192000" cy="1354014"/>
          </a:xfrm>
          <a:solidFill>
            <a:srgbClr val="002060"/>
          </a:solidFill>
        </p:spPr>
        <p:txBody>
          <a:bodyPr/>
          <a:lstStyle/>
          <a:p>
            <a:pPr algn="ctr"/>
            <a:r>
              <a:rPr lang="ru-RU" dirty="0" smtClean="0">
                <a:solidFill>
                  <a:schemeClr val="bg1"/>
                </a:solidFill>
                <a:latin typeface="Impact" panose="020B0806030902050204" pitchFamily="34" charset="0"/>
              </a:rPr>
              <a:t>Третий  вопрос</a:t>
            </a:r>
            <a:endParaRPr lang="ru-RU" dirty="0">
              <a:solidFill>
                <a:schemeClr val="bg1"/>
              </a:solidFill>
              <a:latin typeface="Impact" panose="020B0806030902050204" pitchFamily="34" charset="0"/>
            </a:endParaRPr>
          </a:p>
        </p:txBody>
      </p:sp>
      <p:sp>
        <p:nvSpPr>
          <p:cNvPr id="5" name="Объект 4"/>
          <p:cNvSpPr>
            <a:spLocks noGrp="1"/>
          </p:cNvSpPr>
          <p:nvPr>
            <p:ph sz="half" idx="1"/>
          </p:nvPr>
        </p:nvSpPr>
        <p:spPr>
          <a:xfrm>
            <a:off x="87923" y="1468316"/>
            <a:ext cx="5931877" cy="5284176"/>
          </a:xfrm>
        </p:spPr>
        <p:txBody>
          <a:bodyPr/>
          <a:lstStyle/>
          <a:p>
            <a:pPr marL="0" indent="0" algn="ctr">
              <a:buNone/>
            </a:pPr>
            <a:endParaRPr lang="ru-RU" sz="4400" dirty="0" smtClean="0">
              <a:solidFill>
                <a:srgbClr val="002060"/>
              </a:solidFill>
              <a:latin typeface="Arial Narrow" panose="020B0606020202030204" pitchFamily="34" charset="0"/>
            </a:endParaRPr>
          </a:p>
          <a:p>
            <a:pPr marL="0" indent="0" algn="ctr">
              <a:buNone/>
            </a:pPr>
            <a:endParaRPr lang="ru-RU" sz="4400" dirty="0">
              <a:solidFill>
                <a:srgbClr val="002060"/>
              </a:solidFill>
              <a:latin typeface="Arial Narrow" panose="020B0606020202030204" pitchFamily="34" charset="0"/>
            </a:endParaRPr>
          </a:p>
          <a:p>
            <a:pPr marL="0" indent="0" algn="ctr">
              <a:buNone/>
            </a:pPr>
            <a:r>
              <a:rPr lang="ru-RU" sz="4400" dirty="0" smtClean="0">
                <a:solidFill>
                  <a:srgbClr val="002060"/>
                </a:solidFill>
                <a:latin typeface="Arial Narrow" panose="020B0606020202030204" pitchFamily="34" charset="0"/>
              </a:rPr>
              <a:t>Разрешение на полет БПЛА </a:t>
            </a:r>
          </a:p>
          <a:p>
            <a:pPr marL="0" indent="0" algn="ctr">
              <a:buNone/>
            </a:pPr>
            <a:endParaRPr lang="ru-RU" sz="4400" dirty="0">
              <a:solidFill>
                <a:srgbClr val="002060"/>
              </a:solidFill>
              <a:latin typeface="Arial Narrow" panose="020B0606020202030204" pitchFamily="34" charset="0"/>
            </a:endParaRPr>
          </a:p>
          <a:p>
            <a:pPr marL="0" indent="0">
              <a:buNone/>
            </a:pPr>
            <a:endParaRPr lang="ru-RU" dirty="0"/>
          </a:p>
          <a:p>
            <a:pPr marL="0" indent="0" algn="ctr">
              <a:buNone/>
            </a:pPr>
            <a:endParaRPr lang="ru-RU" sz="4000" dirty="0">
              <a:solidFill>
                <a:srgbClr val="002060"/>
              </a:solidFill>
              <a:latin typeface="Arial Narrow" panose="020B0606020202030204" pitchFamily="34" charset="0"/>
            </a:endParaRPr>
          </a:p>
        </p:txBody>
      </p:sp>
      <p:pic>
        <p:nvPicPr>
          <p:cNvPr id="2" name="Объект 1"/>
          <p:cNvPicPr>
            <a:picLocks noGrp="1" noChangeAspect="1"/>
          </p:cNvPicPr>
          <p:nvPr>
            <p:ph sz="half" idx="2"/>
          </p:nvPr>
        </p:nvPicPr>
        <p:blipFill>
          <a:blip r:embed="rId2"/>
          <a:stretch>
            <a:fillRect/>
          </a:stretch>
        </p:blipFill>
        <p:spPr>
          <a:xfrm>
            <a:off x="5829803" y="1468316"/>
            <a:ext cx="6362197" cy="5389684"/>
          </a:xfrm>
          <a:prstGeom prst="rect">
            <a:avLst/>
          </a:prstGeom>
        </p:spPr>
      </p:pic>
    </p:spTree>
    <p:extLst>
      <p:ext uri="{BB962C8B-B14F-4D97-AF65-F5344CB8AC3E}">
        <p14:creationId xmlns:p14="http://schemas.microsoft.com/office/powerpoint/2010/main" val="40634507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1"/>
            <a:ext cx="12192000" cy="1354014"/>
          </a:xfrm>
          <a:solidFill>
            <a:srgbClr val="002060"/>
          </a:solidFill>
        </p:spPr>
        <p:txBody>
          <a:bodyPr/>
          <a:lstStyle/>
          <a:p>
            <a:pPr algn="ctr"/>
            <a:r>
              <a:rPr lang="ru-RU" dirty="0" smtClean="0">
                <a:solidFill>
                  <a:schemeClr val="bg1"/>
                </a:solidFill>
                <a:latin typeface="Impact" panose="020B0806030902050204" pitchFamily="34" charset="0"/>
              </a:rPr>
              <a:t>определение</a:t>
            </a:r>
            <a:endParaRPr lang="ru-RU" dirty="0">
              <a:solidFill>
                <a:schemeClr val="bg1"/>
              </a:solidFill>
              <a:latin typeface="Impact" panose="020B0806030902050204" pitchFamily="34" charset="0"/>
            </a:endParaRPr>
          </a:p>
        </p:txBody>
      </p:sp>
      <p:sp>
        <p:nvSpPr>
          <p:cNvPr id="6" name="Объект 5"/>
          <p:cNvSpPr>
            <a:spLocks noGrp="1"/>
          </p:cNvSpPr>
          <p:nvPr>
            <p:ph sz="half" idx="2"/>
          </p:nvPr>
        </p:nvSpPr>
        <p:spPr>
          <a:xfrm>
            <a:off x="6172200" y="1468315"/>
            <a:ext cx="6019800" cy="5284176"/>
          </a:xfrm>
        </p:spPr>
        <p:txBody>
          <a:bodyPr/>
          <a:lstStyle/>
          <a:p>
            <a:pPr marL="0" indent="0" algn="ctr">
              <a:buNone/>
            </a:pPr>
            <a:r>
              <a:rPr lang="ru-RU" sz="4000" dirty="0">
                <a:solidFill>
                  <a:srgbClr val="002060"/>
                </a:solidFill>
                <a:latin typeface="Impact" panose="020B0806030902050204" pitchFamily="34" charset="0"/>
              </a:rPr>
              <a:t>Воздушное судно </a:t>
            </a:r>
            <a:r>
              <a:rPr lang="ru-RU" sz="4000" dirty="0">
                <a:solidFill>
                  <a:srgbClr val="002060"/>
                </a:solidFill>
                <a:latin typeface="Arial Narrow" panose="020B0606020202030204" pitchFamily="34" charset="0"/>
              </a:rPr>
              <a:t>- летательный аппарат, поддерживаемый в атмосфере за счет взаимодействия с воздухом, отличного от взаимодействия с воздухом, отраженным от поверхности земли или </a:t>
            </a:r>
            <a:r>
              <a:rPr lang="ru-RU" sz="4000" dirty="0" smtClean="0">
                <a:solidFill>
                  <a:srgbClr val="002060"/>
                </a:solidFill>
                <a:latin typeface="Arial Narrow" panose="020B0606020202030204" pitchFamily="34" charset="0"/>
              </a:rPr>
              <a:t>воды</a:t>
            </a:r>
            <a:endParaRPr lang="ru-RU" sz="4000" dirty="0">
              <a:solidFill>
                <a:srgbClr val="002060"/>
              </a:solidFill>
              <a:latin typeface="Arial Narrow" panose="020B0606020202030204" pitchFamily="34" charset="0"/>
            </a:endParaRPr>
          </a:p>
          <a:p>
            <a:pPr marL="0" indent="0" algn="ctr">
              <a:buNone/>
            </a:pPr>
            <a:endParaRPr lang="ru-RU" dirty="0" smtClean="0">
              <a:solidFill>
                <a:srgbClr val="002060"/>
              </a:solidFill>
              <a:latin typeface="Arial Narrow" panose="020B0606020202030204" pitchFamily="34" charset="0"/>
            </a:endParaRPr>
          </a:p>
        </p:txBody>
      </p:sp>
      <p:pic>
        <p:nvPicPr>
          <p:cNvPr id="3" name="Объект 2"/>
          <p:cNvPicPr>
            <a:picLocks noGrp="1" noChangeAspect="1"/>
          </p:cNvPicPr>
          <p:nvPr>
            <p:ph sz="half" idx="1"/>
          </p:nvPr>
        </p:nvPicPr>
        <p:blipFill>
          <a:blip r:embed="rId3"/>
          <a:stretch>
            <a:fillRect/>
          </a:stretch>
        </p:blipFill>
        <p:spPr>
          <a:xfrm>
            <a:off x="84318" y="1814052"/>
            <a:ext cx="6179498" cy="4041058"/>
          </a:xfrm>
          <a:prstGeom prst="rect">
            <a:avLst/>
          </a:prstGeom>
        </p:spPr>
      </p:pic>
    </p:spTree>
    <p:extLst>
      <p:ext uri="{BB962C8B-B14F-4D97-AF65-F5344CB8AC3E}">
        <p14:creationId xmlns:p14="http://schemas.microsoft.com/office/powerpoint/2010/main" val="32891662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Правила пользование небом </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3"/>
            <a:ext cx="6019800" cy="5032375"/>
          </a:xfrm>
        </p:spPr>
        <p:txBody>
          <a:bodyPr>
            <a:noAutofit/>
          </a:bodyPr>
          <a:lstStyle/>
          <a:p>
            <a:pPr marL="0" indent="0" algn="ctr">
              <a:buNone/>
            </a:pPr>
            <a:r>
              <a:rPr lang="ru-RU" sz="3200" dirty="0">
                <a:solidFill>
                  <a:srgbClr val="002060"/>
                </a:solidFill>
                <a:latin typeface="Arial Narrow" panose="020B0606020202030204" pitchFamily="34" charset="0"/>
              </a:rPr>
              <a:t>Порядок использования воздушного пространства Российской Федерации, в том числе и беспилотными воздушными судами </a:t>
            </a:r>
            <a:r>
              <a:rPr lang="ru-RU" sz="3200" dirty="0" smtClean="0">
                <a:solidFill>
                  <a:srgbClr val="002060"/>
                </a:solidFill>
                <a:latin typeface="Arial Narrow" panose="020B0606020202030204" pitchFamily="34" charset="0"/>
              </a:rPr>
              <a:t>установлен </a:t>
            </a:r>
            <a:r>
              <a:rPr lang="ru-RU" sz="3200" dirty="0">
                <a:solidFill>
                  <a:srgbClr val="002060"/>
                </a:solidFill>
                <a:latin typeface="Arial Narrow" panose="020B0606020202030204" pitchFamily="34" charset="0"/>
              </a:rPr>
              <a:t>Федеральными правилами использования воздушного пространства Российской </a:t>
            </a:r>
            <a:r>
              <a:rPr lang="ru-RU" sz="3200" dirty="0" smtClean="0">
                <a:solidFill>
                  <a:srgbClr val="002060"/>
                </a:solidFill>
                <a:latin typeface="Arial Narrow" panose="020B0606020202030204" pitchFamily="34" charset="0"/>
              </a:rPr>
              <a:t>Федерации.</a:t>
            </a:r>
          </a:p>
          <a:p>
            <a:pPr marL="0" indent="0" algn="ctr">
              <a:buNone/>
            </a:pPr>
            <a:r>
              <a:rPr lang="ru-RU" sz="3200" dirty="0" smtClean="0">
                <a:solidFill>
                  <a:srgbClr val="002060"/>
                </a:solidFill>
                <a:latin typeface="Impact" panose="020B0806030902050204" pitchFamily="34" charset="0"/>
              </a:rPr>
              <a:t>Постановление  Правительства РФ</a:t>
            </a:r>
          </a:p>
          <a:p>
            <a:pPr marL="0" indent="0" algn="ctr">
              <a:buNone/>
            </a:pPr>
            <a:r>
              <a:rPr lang="ru-RU" sz="3200" dirty="0" smtClean="0">
                <a:solidFill>
                  <a:srgbClr val="002060"/>
                </a:solidFill>
                <a:latin typeface="Arial Narrow" panose="020B0606020202030204" pitchFamily="34" charset="0"/>
              </a:rPr>
              <a:t>от 11.03.2010 № 2010</a:t>
            </a:r>
            <a:endParaRPr lang="ru-RU" sz="3200" dirty="0">
              <a:solidFill>
                <a:srgbClr val="002060"/>
              </a:solidFill>
              <a:latin typeface="Arial Narrow" panose="020B0606020202030204" pitchFamily="34" charset="0"/>
            </a:endParaRPr>
          </a:p>
          <a:p>
            <a:pPr marL="0" indent="0" algn="ctr">
              <a:buNone/>
            </a:pPr>
            <a:endParaRPr lang="ru-RU" sz="3200" dirty="0"/>
          </a:p>
        </p:txBody>
      </p:sp>
      <p:pic>
        <p:nvPicPr>
          <p:cNvPr id="5" name="Объект 4"/>
          <p:cNvPicPr>
            <a:picLocks noGrp="1" noChangeAspect="1"/>
          </p:cNvPicPr>
          <p:nvPr>
            <p:ph sz="half" idx="2"/>
          </p:nvPr>
        </p:nvPicPr>
        <p:blipFill>
          <a:blip r:embed="rId3"/>
          <a:stretch>
            <a:fillRect/>
          </a:stretch>
        </p:blipFill>
        <p:spPr>
          <a:xfrm>
            <a:off x="6019800" y="1825623"/>
            <a:ext cx="6035675" cy="5032375"/>
          </a:xfrm>
          <a:prstGeom prst="rect">
            <a:avLst/>
          </a:prstGeom>
        </p:spPr>
      </p:pic>
    </p:spTree>
    <p:extLst>
      <p:ext uri="{BB962C8B-B14F-4D97-AF65-F5344CB8AC3E}">
        <p14:creationId xmlns:p14="http://schemas.microsoft.com/office/powerpoint/2010/main" val="518139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Определение использования неба</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76200" y="1690689"/>
            <a:ext cx="6621780" cy="5032375"/>
          </a:xfrm>
        </p:spPr>
        <p:txBody>
          <a:bodyPr>
            <a:noAutofit/>
          </a:bodyPr>
          <a:lstStyle/>
          <a:p>
            <a:pPr marL="0" indent="0" algn="ctr">
              <a:buNone/>
            </a:pPr>
            <a:r>
              <a:rPr lang="ru-RU" sz="3600" dirty="0" smtClean="0">
                <a:solidFill>
                  <a:srgbClr val="002060"/>
                </a:solidFill>
                <a:latin typeface="Impact" panose="020B0806030902050204" pitchFamily="34" charset="0"/>
              </a:rPr>
              <a:t>Использование воздушного пространства </a:t>
            </a:r>
          </a:p>
          <a:p>
            <a:r>
              <a:rPr lang="ru-RU" sz="3600" dirty="0" smtClean="0">
                <a:solidFill>
                  <a:srgbClr val="002060"/>
                </a:solidFill>
                <a:latin typeface="Arial Narrow" panose="020B0606020202030204" pitchFamily="34" charset="0"/>
              </a:rPr>
              <a:t>Деятельность, в процессе которой осуществляются перемещение в воздушном пространстве различных материальных объектов </a:t>
            </a:r>
          </a:p>
          <a:p>
            <a:r>
              <a:rPr lang="ru-RU" sz="3600" dirty="0" smtClean="0">
                <a:solidFill>
                  <a:srgbClr val="002060"/>
                </a:solidFill>
                <a:latin typeface="Arial Narrow" panose="020B0606020202030204" pitchFamily="34" charset="0"/>
              </a:rPr>
              <a:t>Иная деятельность, которая может представлять угрозу безопасности воздушного движения</a:t>
            </a:r>
            <a:endParaRPr lang="ru-RU" sz="3600" dirty="0">
              <a:solidFill>
                <a:srgbClr val="002060"/>
              </a:solidFill>
              <a:latin typeface="Arial Narrow" panose="020B0606020202030204" pitchFamily="34" charset="0"/>
            </a:endParaRPr>
          </a:p>
        </p:txBody>
      </p:sp>
      <p:pic>
        <p:nvPicPr>
          <p:cNvPr id="5" name="Объект 4"/>
          <p:cNvPicPr>
            <a:picLocks noGrp="1" noChangeAspect="1"/>
          </p:cNvPicPr>
          <p:nvPr>
            <p:ph sz="half" idx="2"/>
          </p:nvPr>
        </p:nvPicPr>
        <p:blipFill>
          <a:blip r:embed="rId3"/>
          <a:stretch>
            <a:fillRect/>
          </a:stretch>
        </p:blipFill>
        <p:spPr>
          <a:xfrm>
            <a:off x="7361238" y="1690688"/>
            <a:ext cx="4694237" cy="5167311"/>
          </a:xfrm>
          <a:prstGeom prst="rect">
            <a:avLst/>
          </a:prstGeom>
        </p:spPr>
      </p:pic>
    </p:spTree>
    <p:extLst>
      <p:ext uri="{BB962C8B-B14F-4D97-AF65-F5344CB8AC3E}">
        <p14:creationId xmlns:p14="http://schemas.microsoft.com/office/powerpoint/2010/main" val="4045878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Нормативное «устройство неба»</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8458200" cy="5032375"/>
          </a:xfrm>
        </p:spPr>
        <p:txBody>
          <a:bodyPr>
            <a:noAutofit/>
          </a:bodyPr>
          <a:lstStyle/>
          <a:p>
            <a:r>
              <a:rPr lang="ru-RU" sz="3600" dirty="0">
                <a:solidFill>
                  <a:srgbClr val="002060"/>
                </a:solidFill>
                <a:latin typeface="Arial Narrow" panose="020B0606020202030204" pitchFamily="34" charset="0"/>
              </a:rPr>
              <a:t>зоны, районы и маршруты обслуживания воздушного движения </a:t>
            </a:r>
            <a:endParaRPr lang="ru-RU" sz="3600" dirty="0" smtClean="0">
              <a:solidFill>
                <a:srgbClr val="002060"/>
              </a:solidFill>
              <a:latin typeface="Arial Narrow" panose="020B0606020202030204" pitchFamily="34" charset="0"/>
            </a:endParaRPr>
          </a:p>
          <a:p>
            <a:r>
              <a:rPr lang="ru-RU" sz="3600" dirty="0" smtClean="0">
                <a:solidFill>
                  <a:srgbClr val="002060"/>
                </a:solidFill>
                <a:latin typeface="Arial Narrow" panose="020B0606020202030204" pitchFamily="34" charset="0"/>
              </a:rPr>
              <a:t>районы </a:t>
            </a:r>
            <a:r>
              <a:rPr lang="ru-RU" sz="3600" dirty="0">
                <a:solidFill>
                  <a:srgbClr val="002060"/>
                </a:solidFill>
                <a:latin typeface="Arial Narrow" panose="020B0606020202030204" pitchFamily="34" charset="0"/>
              </a:rPr>
              <a:t>аэродромов и аэроузлов, </a:t>
            </a:r>
            <a:endParaRPr lang="ru-RU" sz="3600" dirty="0" smtClean="0">
              <a:solidFill>
                <a:srgbClr val="002060"/>
              </a:solidFill>
              <a:latin typeface="Arial Narrow" panose="020B0606020202030204" pitchFamily="34" charset="0"/>
            </a:endParaRPr>
          </a:p>
          <a:p>
            <a:r>
              <a:rPr lang="ru-RU" sz="3600" dirty="0" smtClean="0">
                <a:solidFill>
                  <a:srgbClr val="002060"/>
                </a:solidFill>
                <a:latin typeface="Arial Narrow" panose="020B0606020202030204" pitchFamily="34" charset="0"/>
              </a:rPr>
              <a:t>специальные </a:t>
            </a:r>
            <a:r>
              <a:rPr lang="ru-RU" sz="3600" dirty="0">
                <a:solidFill>
                  <a:srgbClr val="002060"/>
                </a:solidFill>
                <a:latin typeface="Arial Narrow" panose="020B0606020202030204" pitchFamily="34" charset="0"/>
              </a:rPr>
              <a:t>зоны и маршруты полетов воздушных судов, </a:t>
            </a:r>
            <a:endParaRPr lang="ru-RU" sz="3600" dirty="0" smtClean="0">
              <a:solidFill>
                <a:srgbClr val="002060"/>
              </a:solidFill>
              <a:latin typeface="Arial Narrow" panose="020B0606020202030204" pitchFamily="34" charset="0"/>
            </a:endParaRPr>
          </a:p>
          <a:p>
            <a:r>
              <a:rPr lang="ru-RU" sz="3600" dirty="0" smtClean="0">
                <a:solidFill>
                  <a:srgbClr val="002060"/>
                </a:solidFill>
                <a:latin typeface="Arial Narrow" panose="020B0606020202030204" pitchFamily="34" charset="0"/>
              </a:rPr>
              <a:t>запретные </a:t>
            </a:r>
            <a:r>
              <a:rPr lang="ru-RU" sz="3600" dirty="0">
                <a:solidFill>
                  <a:srgbClr val="002060"/>
                </a:solidFill>
                <a:latin typeface="Arial Narrow" panose="020B0606020202030204" pitchFamily="34" charset="0"/>
              </a:rPr>
              <a:t>зоны, </a:t>
            </a:r>
            <a:endParaRPr lang="ru-RU" sz="3600" dirty="0" smtClean="0">
              <a:solidFill>
                <a:srgbClr val="002060"/>
              </a:solidFill>
              <a:latin typeface="Arial Narrow" panose="020B0606020202030204" pitchFamily="34" charset="0"/>
            </a:endParaRPr>
          </a:p>
          <a:p>
            <a:r>
              <a:rPr lang="ru-RU" sz="3600" dirty="0" smtClean="0">
                <a:solidFill>
                  <a:srgbClr val="002060"/>
                </a:solidFill>
                <a:latin typeface="Arial Narrow" panose="020B0606020202030204" pitchFamily="34" charset="0"/>
              </a:rPr>
              <a:t>опасные </a:t>
            </a:r>
            <a:r>
              <a:rPr lang="ru-RU" sz="3600" dirty="0">
                <a:solidFill>
                  <a:srgbClr val="002060"/>
                </a:solidFill>
                <a:latin typeface="Arial Narrow" panose="020B0606020202030204" pitchFamily="34" charset="0"/>
              </a:rPr>
              <a:t>зоны </a:t>
            </a:r>
            <a:endParaRPr lang="ru-RU" sz="3600" dirty="0" smtClean="0">
              <a:solidFill>
                <a:srgbClr val="002060"/>
              </a:solidFill>
              <a:latin typeface="Arial Narrow" panose="020B0606020202030204" pitchFamily="34" charset="0"/>
            </a:endParaRPr>
          </a:p>
          <a:p>
            <a:r>
              <a:rPr lang="ru-RU" sz="3600" dirty="0" smtClean="0">
                <a:solidFill>
                  <a:srgbClr val="002060"/>
                </a:solidFill>
                <a:latin typeface="Arial Narrow" panose="020B0606020202030204" pitchFamily="34" charset="0"/>
              </a:rPr>
              <a:t>зоны </a:t>
            </a:r>
            <a:r>
              <a:rPr lang="ru-RU" sz="3600" dirty="0">
                <a:solidFill>
                  <a:srgbClr val="002060"/>
                </a:solidFill>
                <a:latin typeface="Arial Narrow" panose="020B0606020202030204" pitchFamily="34" charset="0"/>
              </a:rPr>
              <a:t>ограничений полетов воздушных судов </a:t>
            </a:r>
          </a:p>
        </p:txBody>
      </p:sp>
      <p:pic>
        <p:nvPicPr>
          <p:cNvPr id="5" name="Объект 4"/>
          <p:cNvPicPr>
            <a:picLocks noGrp="1" noChangeAspect="1"/>
          </p:cNvPicPr>
          <p:nvPr>
            <p:ph sz="half" idx="2"/>
          </p:nvPr>
        </p:nvPicPr>
        <p:blipFill>
          <a:blip r:embed="rId3"/>
          <a:stretch>
            <a:fillRect/>
          </a:stretch>
        </p:blipFill>
        <p:spPr>
          <a:xfrm>
            <a:off x="8206740" y="1425516"/>
            <a:ext cx="3848735" cy="5432483"/>
          </a:xfrm>
          <a:prstGeom prst="rect">
            <a:avLst/>
          </a:prstGeom>
        </p:spPr>
      </p:pic>
    </p:spTree>
    <p:extLst>
      <p:ext uri="{BB962C8B-B14F-4D97-AF65-F5344CB8AC3E}">
        <p14:creationId xmlns:p14="http://schemas.microsoft.com/office/powerpoint/2010/main" val="226192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a:solidFill>
                  <a:schemeClr val="bg1"/>
                </a:solidFill>
                <a:latin typeface="Impact" panose="020B0806030902050204" pitchFamily="34" charset="0"/>
              </a:rPr>
              <a:t>Структура единой системы управления воздушным движением</a:t>
            </a:r>
            <a:r>
              <a:rPr lang="ru-RU" dirty="0"/>
              <a:t> </a:t>
            </a:r>
          </a:p>
        </p:txBody>
      </p:sp>
      <p:sp>
        <p:nvSpPr>
          <p:cNvPr id="3" name="Объект 2"/>
          <p:cNvSpPr>
            <a:spLocks noGrp="1"/>
          </p:cNvSpPr>
          <p:nvPr>
            <p:ph sz="half" idx="1"/>
          </p:nvPr>
        </p:nvSpPr>
        <p:spPr>
          <a:xfrm>
            <a:off x="0" y="1825624"/>
            <a:ext cx="6019800" cy="5032375"/>
          </a:xfrm>
        </p:spPr>
        <p:txBody>
          <a:bodyPr/>
          <a:lstStyle/>
          <a:p>
            <a:pPr marL="0" indent="0">
              <a:buNone/>
            </a:pPr>
            <a:endParaRPr lang="ru-RU" dirty="0" smtClean="0"/>
          </a:p>
          <a:p>
            <a:pPr marL="0" indent="0">
              <a:buNone/>
            </a:pPr>
            <a:r>
              <a:rPr lang="ru-RU" sz="4000" dirty="0" smtClean="0">
                <a:solidFill>
                  <a:srgbClr val="002060"/>
                </a:solidFill>
                <a:latin typeface="Arial Narrow" panose="020B0606020202030204" pitchFamily="34" charset="0"/>
              </a:rPr>
              <a:t>зоны </a:t>
            </a:r>
            <a:r>
              <a:rPr lang="ru-RU" sz="4000" dirty="0">
                <a:solidFill>
                  <a:srgbClr val="002060"/>
                </a:solidFill>
                <a:latin typeface="Arial Narrow" panose="020B0606020202030204" pitchFamily="34" charset="0"/>
              </a:rPr>
              <a:t>ответственности органов воздушного движения, которые осуществляют разрешения и контроль на использование воздушного пространства </a:t>
            </a:r>
          </a:p>
        </p:txBody>
      </p:sp>
      <p:pic>
        <p:nvPicPr>
          <p:cNvPr id="5122" name="Picture 2" descr="https://www.geoscan.aero/sites/default/files/inline-images/map.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798127" y="1690688"/>
            <a:ext cx="6484527" cy="4959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521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Возможности цифровой эпохи</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lstStyle/>
          <a:p>
            <a:pPr marL="0" indent="0" algn="ctr">
              <a:buNone/>
            </a:pPr>
            <a:endParaRPr lang="ru-RU" dirty="0" smtClean="0">
              <a:latin typeface="Arial Narrow" panose="020B0606020202030204" pitchFamily="34" charset="0"/>
            </a:endParaRPr>
          </a:p>
          <a:p>
            <a:pPr marL="0" indent="0" algn="ctr">
              <a:buNone/>
            </a:pPr>
            <a:r>
              <a:rPr lang="ru-RU" dirty="0" smtClean="0">
                <a:solidFill>
                  <a:srgbClr val="002060"/>
                </a:solidFill>
                <a:latin typeface="Arial Narrow" panose="020B0606020202030204" pitchFamily="34" charset="0"/>
              </a:rPr>
              <a:t>Увлечение </a:t>
            </a:r>
            <a:r>
              <a:rPr lang="ru-RU" dirty="0">
                <a:solidFill>
                  <a:srgbClr val="002060"/>
                </a:solidFill>
                <a:latin typeface="Arial Narrow" panose="020B0606020202030204" pitchFamily="34" charset="0"/>
              </a:rPr>
              <a:t>авиамоделированием с ростом технологий в цифровую эпоху переросло из хобби в самостоятельную </a:t>
            </a:r>
            <a:r>
              <a:rPr lang="ru-RU" dirty="0" smtClean="0">
                <a:solidFill>
                  <a:srgbClr val="002060"/>
                </a:solidFill>
                <a:latin typeface="Arial Narrow" panose="020B0606020202030204" pitchFamily="34" charset="0"/>
              </a:rPr>
              <a:t>индустрию. </a:t>
            </a:r>
          </a:p>
          <a:p>
            <a:pPr marL="0" indent="0" algn="ctr">
              <a:buNone/>
            </a:pPr>
            <a:r>
              <a:rPr lang="ru-RU" dirty="0" smtClean="0">
                <a:solidFill>
                  <a:srgbClr val="002060"/>
                </a:solidFill>
                <a:latin typeface="Arial Narrow" panose="020B0606020202030204" pitchFamily="34" charset="0"/>
              </a:rPr>
              <a:t>Стали очевидными нереальные в предыдущую эпоху  возможности дистанционного пилотирования дроном, оснащенным фото-видео камерой </a:t>
            </a:r>
            <a:endParaRPr lang="ru-RU" dirty="0">
              <a:solidFill>
                <a:srgbClr val="002060"/>
              </a:solidFill>
              <a:latin typeface="Arial Narrow" panose="020B0606020202030204" pitchFamily="34" charset="0"/>
            </a:endParaRPr>
          </a:p>
          <a:p>
            <a:endParaRPr lang="ru-RU" dirty="0">
              <a:solidFill>
                <a:srgbClr val="002060"/>
              </a:solidFill>
              <a:latin typeface="Arial Narrow" panose="020B0606020202030204" pitchFamily="34" charset="0"/>
            </a:endParaRPr>
          </a:p>
        </p:txBody>
      </p:sp>
      <p:pic>
        <p:nvPicPr>
          <p:cNvPr id="5" name="Объект 4"/>
          <p:cNvPicPr>
            <a:picLocks noGrp="1" noChangeAspect="1"/>
          </p:cNvPicPr>
          <p:nvPr>
            <p:ph sz="half" idx="2"/>
          </p:nvPr>
        </p:nvPicPr>
        <p:blipFill>
          <a:blip r:embed="rId3"/>
          <a:stretch>
            <a:fillRect/>
          </a:stretch>
        </p:blipFill>
        <p:spPr>
          <a:xfrm>
            <a:off x="6019800" y="1690689"/>
            <a:ext cx="6035675" cy="5167310"/>
          </a:xfrm>
          <a:prstGeom prst="rect">
            <a:avLst/>
          </a:prstGeom>
        </p:spPr>
      </p:pic>
    </p:spTree>
    <p:extLst>
      <p:ext uri="{BB962C8B-B14F-4D97-AF65-F5344CB8AC3E}">
        <p14:creationId xmlns:p14="http://schemas.microsoft.com/office/powerpoint/2010/main" val="2532833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Контроль за небом</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560820" cy="5032375"/>
          </a:xfrm>
        </p:spPr>
        <p:txBody>
          <a:bodyPr/>
          <a:lstStyle/>
          <a:p>
            <a:pPr marL="0" indent="0" algn="ctr">
              <a:buNone/>
            </a:pPr>
            <a:r>
              <a:rPr lang="ru-RU" sz="3200" dirty="0" smtClean="0">
                <a:solidFill>
                  <a:srgbClr val="002060"/>
                </a:solidFill>
                <a:latin typeface="Arial Narrow" panose="020B0606020202030204" pitchFamily="34" charset="0"/>
              </a:rPr>
              <a:t>Контроль </a:t>
            </a:r>
            <a:r>
              <a:rPr lang="ru-RU" sz="3200" dirty="0">
                <a:solidFill>
                  <a:srgbClr val="002060"/>
                </a:solidFill>
                <a:latin typeface="Arial Narrow" panose="020B0606020202030204" pitchFamily="34" charset="0"/>
              </a:rPr>
              <a:t>за </a:t>
            </a:r>
            <a:r>
              <a:rPr lang="ru-RU" sz="3200" dirty="0" smtClean="0">
                <a:solidFill>
                  <a:srgbClr val="002060"/>
                </a:solidFill>
                <a:latin typeface="Arial Narrow" panose="020B0606020202030204" pitchFamily="34" charset="0"/>
              </a:rPr>
              <a:t>соблюдением федеральных правил</a:t>
            </a:r>
          </a:p>
          <a:p>
            <a:pPr marL="0" indent="0" algn="ctr">
              <a:buNone/>
            </a:pPr>
            <a:endParaRPr lang="ru-RU" sz="3200" dirty="0">
              <a:solidFill>
                <a:srgbClr val="002060"/>
              </a:solidFill>
              <a:latin typeface="Arial Narrow" panose="020B0606020202030204" pitchFamily="34" charset="0"/>
            </a:endParaRPr>
          </a:p>
          <a:p>
            <a:pPr>
              <a:buFontTx/>
              <a:buChar char="-"/>
            </a:pPr>
            <a:r>
              <a:rPr lang="ru-RU" sz="3200" dirty="0" smtClean="0">
                <a:solidFill>
                  <a:srgbClr val="002060"/>
                </a:solidFill>
                <a:latin typeface="Arial Narrow" panose="020B0606020202030204" pitchFamily="34" charset="0"/>
              </a:rPr>
              <a:t>Росавиация</a:t>
            </a:r>
          </a:p>
          <a:p>
            <a:pPr>
              <a:buFontTx/>
              <a:buChar char="-"/>
            </a:pPr>
            <a:r>
              <a:rPr lang="ru-RU" sz="3200" dirty="0" smtClean="0">
                <a:solidFill>
                  <a:srgbClr val="002060"/>
                </a:solidFill>
                <a:latin typeface="Arial Narrow" panose="020B0606020202030204" pitchFamily="34" charset="0"/>
              </a:rPr>
              <a:t>Министерство обороны</a:t>
            </a:r>
          </a:p>
          <a:p>
            <a:pPr>
              <a:buFontTx/>
              <a:buChar char="-"/>
            </a:pPr>
            <a:r>
              <a:rPr lang="ru-RU" sz="3200" dirty="0" smtClean="0">
                <a:solidFill>
                  <a:srgbClr val="002060"/>
                </a:solidFill>
                <a:latin typeface="Arial Narrow" panose="020B0606020202030204" pitchFamily="34" charset="0"/>
              </a:rPr>
              <a:t>Пользватели (диспетчерские службы)</a:t>
            </a:r>
          </a:p>
          <a:p>
            <a:pPr marL="0" indent="0">
              <a:buNone/>
            </a:pPr>
            <a:endParaRPr lang="ru-RU" dirty="0"/>
          </a:p>
        </p:txBody>
      </p:sp>
      <p:pic>
        <p:nvPicPr>
          <p:cNvPr id="5" name="Объект 4"/>
          <p:cNvPicPr>
            <a:picLocks noGrp="1" noChangeAspect="1"/>
          </p:cNvPicPr>
          <p:nvPr>
            <p:ph sz="half" idx="2"/>
          </p:nvPr>
        </p:nvPicPr>
        <p:blipFill>
          <a:blip r:embed="rId3"/>
          <a:stretch>
            <a:fillRect/>
          </a:stretch>
        </p:blipFill>
        <p:spPr>
          <a:xfrm>
            <a:off x="6561138" y="1690689"/>
            <a:ext cx="5494337" cy="5167310"/>
          </a:xfrm>
          <a:prstGeom prst="rect">
            <a:avLst/>
          </a:prstGeom>
        </p:spPr>
      </p:pic>
    </p:spTree>
    <p:extLst>
      <p:ext uri="{BB962C8B-B14F-4D97-AF65-F5344CB8AC3E}">
        <p14:creationId xmlns:p14="http://schemas.microsoft.com/office/powerpoint/2010/main" val="2258470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1690688"/>
          </a:xfrm>
          <a:solidFill>
            <a:srgbClr val="002060"/>
          </a:solidFill>
        </p:spPr>
        <p:txBody>
          <a:bodyPr/>
          <a:lstStyle/>
          <a:p>
            <a:pPr algn="ctr"/>
            <a:r>
              <a:rPr lang="ru-RU" dirty="0" smtClean="0">
                <a:solidFill>
                  <a:schemeClr val="bg1"/>
                </a:solidFill>
                <a:latin typeface="Impact" panose="020B0806030902050204" pitchFamily="34" charset="0"/>
              </a:rPr>
              <a:t>Разрешение на полет</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normAutofit/>
          </a:bodyPr>
          <a:lstStyle/>
          <a:p>
            <a:pPr marL="0" indent="0" algn="ctr">
              <a:buNone/>
            </a:pPr>
            <a:r>
              <a:rPr lang="ru-RU" sz="4000" dirty="0" smtClean="0">
                <a:solidFill>
                  <a:srgbClr val="002060"/>
                </a:solidFill>
                <a:latin typeface="Arial Narrow" panose="020B0606020202030204" pitchFamily="34" charset="0"/>
              </a:rPr>
              <a:t>В РФ установлен разрешительный порядок использования воздушного пространства, независимо от класса воздушного пространства, в котором выполняется полёт</a:t>
            </a:r>
            <a:endParaRPr lang="ru-RU" sz="4000" dirty="0">
              <a:solidFill>
                <a:srgbClr val="002060"/>
              </a:solidFill>
              <a:latin typeface="Arial Narrow" panose="020B0606020202030204" pitchFamily="34" charset="0"/>
            </a:endParaRPr>
          </a:p>
        </p:txBody>
      </p:sp>
      <p:pic>
        <p:nvPicPr>
          <p:cNvPr id="5" name="Объект 4"/>
          <p:cNvPicPr>
            <a:picLocks noGrp="1" noChangeAspect="1"/>
          </p:cNvPicPr>
          <p:nvPr>
            <p:ph sz="half" idx="2"/>
          </p:nvPr>
        </p:nvPicPr>
        <p:blipFill>
          <a:blip r:embed="rId3"/>
          <a:stretch>
            <a:fillRect/>
          </a:stretch>
        </p:blipFill>
        <p:spPr>
          <a:xfrm>
            <a:off x="6338455" y="1825625"/>
            <a:ext cx="5853545" cy="5032375"/>
          </a:xfrm>
          <a:prstGeom prst="rect">
            <a:avLst/>
          </a:prstGeom>
        </p:spPr>
      </p:pic>
    </p:spTree>
    <p:extLst>
      <p:ext uri="{BB962C8B-B14F-4D97-AF65-F5344CB8AC3E}">
        <p14:creationId xmlns:p14="http://schemas.microsoft.com/office/powerpoint/2010/main" val="3829897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заголовок</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normAutofit/>
          </a:bodyPr>
          <a:lstStyle/>
          <a:p>
            <a:pPr marL="0" indent="0" algn="ctr">
              <a:buNone/>
            </a:pPr>
            <a:r>
              <a:rPr lang="ru-RU" sz="4000" dirty="0">
                <a:solidFill>
                  <a:srgbClr val="002060"/>
                </a:solidFill>
                <a:latin typeface="Arial Narrow" panose="020B0606020202030204" pitchFamily="34" charset="0"/>
              </a:rPr>
              <a:t>Разрешение получается путем введения местного или временного режимов </a:t>
            </a:r>
            <a:r>
              <a:rPr lang="ru-RU" sz="4000" dirty="0" smtClean="0">
                <a:solidFill>
                  <a:srgbClr val="002060"/>
                </a:solidFill>
                <a:latin typeface="Arial Narrow" panose="020B0606020202030204" pitchFamily="34" charset="0"/>
              </a:rPr>
              <a:t>ограничения использования воздушного пространства</a:t>
            </a:r>
            <a:endParaRPr lang="ru-RU" sz="4000" dirty="0">
              <a:solidFill>
                <a:srgbClr val="002060"/>
              </a:solidFill>
              <a:latin typeface="Arial Narrow" panose="020B0606020202030204" pitchFamily="34" charset="0"/>
            </a:endParaRPr>
          </a:p>
        </p:txBody>
      </p:sp>
      <p:pic>
        <p:nvPicPr>
          <p:cNvPr id="5" name="Объект 4"/>
          <p:cNvPicPr>
            <a:picLocks noGrp="1" noChangeAspect="1"/>
          </p:cNvPicPr>
          <p:nvPr>
            <p:ph sz="half" idx="2"/>
          </p:nvPr>
        </p:nvPicPr>
        <p:blipFill>
          <a:blip r:embed="rId3"/>
          <a:stretch>
            <a:fillRect/>
          </a:stretch>
        </p:blipFill>
        <p:spPr>
          <a:xfrm>
            <a:off x="6172200" y="1825625"/>
            <a:ext cx="6019800" cy="5032374"/>
          </a:xfrm>
          <a:prstGeom prst="rect">
            <a:avLst/>
          </a:prstGeom>
        </p:spPr>
      </p:pic>
    </p:spTree>
    <p:extLst>
      <p:ext uri="{BB962C8B-B14F-4D97-AF65-F5344CB8AC3E}">
        <p14:creationId xmlns:p14="http://schemas.microsoft.com/office/powerpoint/2010/main" val="1421124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normAutofit fontScale="90000"/>
          </a:bodyPr>
          <a:lstStyle/>
          <a:p>
            <a:pPr algn="ctr"/>
            <a:r>
              <a:rPr lang="ru-RU" dirty="0"/>
              <a:t> </a:t>
            </a:r>
            <a:r>
              <a:rPr lang="ru-RU" dirty="0">
                <a:solidFill>
                  <a:schemeClr val="bg1"/>
                </a:solidFill>
                <a:latin typeface="Impact" panose="020B0806030902050204" pitchFamily="34" charset="0"/>
              </a:rPr>
              <a:t>Структура подачи заявок на получение разрешения на использование воздушного </a:t>
            </a:r>
            <a:r>
              <a:rPr lang="ru-RU" dirty="0" smtClean="0">
                <a:solidFill>
                  <a:schemeClr val="bg1"/>
                </a:solidFill>
                <a:latin typeface="Impact" panose="020B0806030902050204" pitchFamily="34" charset="0"/>
              </a:rPr>
              <a:t>пространства</a:t>
            </a:r>
            <a:endParaRPr lang="ru-RU" dirty="0">
              <a:solidFill>
                <a:schemeClr val="bg1"/>
              </a:solidFill>
              <a:latin typeface="Impact" panose="020B0806030902050204" pitchFamily="34" charset="0"/>
            </a:endParaRPr>
          </a:p>
        </p:txBody>
      </p:sp>
      <p:pic>
        <p:nvPicPr>
          <p:cNvPr id="5" name="Объект 4"/>
          <p:cNvPicPr>
            <a:picLocks noGrp="1" noChangeAspect="1"/>
          </p:cNvPicPr>
          <p:nvPr>
            <p:ph idx="1"/>
          </p:nvPr>
        </p:nvPicPr>
        <p:blipFill>
          <a:blip r:embed="rId3"/>
          <a:stretch>
            <a:fillRect/>
          </a:stretch>
        </p:blipFill>
        <p:spPr>
          <a:xfrm>
            <a:off x="0" y="1825625"/>
            <a:ext cx="12192000" cy="4791076"/>
          </a:xfrm>
          <a:prstGeom prst="rect">
            <a:avLst/>
          </a:prstGeom>
        </p:spPr>
      </p:pic>
    </p:spTree>
    <p:extLst>
      <p:ext uri="{BB962C8B-B14F-4D97-AF65-F5344CB8AC3E}">
        <p14:creationId xmlns:p14="http://schemas.microsoft.com/office/powerpoint/2010/main" val="4032313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Порядок получения разрешения </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690689"/>
            <a:ext cx="6019800" cy="5340633"/>
          </a:xfrm>
        </p:spPr>
        <p:txBody>
          <a:bodyPr>
            <a:normAutofit/>
          </a:bodyPr>
          <a:lstStyle/>
          <a:p>
            <a:pPr marL="0" indent="0">
              <a:buNone/>
            </a:pPr>
            <a:endParaRPr lang="ru-RU" sz="3600" dirty="0" smtClean="0">
              <a:solidFill>
                <a:srgbClr val="002060"/>
              </a:solidFill>
              <a:latin typeface="Arial Narrow" panose="020B0606020202030204" pitchFamily="34" charset="0"/>
              <a:ea typeface="Arial Unicode MS" panose="020B0604020202020204" pitchFamily="34" charset="-128"/>
              <a:cs typeface="Arial Unicode MS" panose="020B0604020202020204" pitchFamily="34" charset="-128"/>
            </a:endParaRPr>
          </a:p>
          <a:p>
            <a:pPr marL="0" indent="0">
              <a:buNone/>
            </a:pPr>
            <a:r>
              <a:rPr lang="ru-RU" sz="3600" dirty="0" smtClean="0">
                <a:solidFill>
                  <a:srgbClr val="002060"/>
                </a:solidFill>
                <a:latin typeface="Arial Narrow" panose="020B0606020202030204" pitchFamily="34" charset="0"/>
                <a:ea typeface="Arial Unicode MS" panose="020B0604020202020204" pitchFamily="34" charset="-128"/>
                <a:cs typeface="Arial Unicode MS" panose="020B0604020202020204" pitchFamily="34" charset="-128"/>
              </a:rPr>
              <a:t>Владелец обязан направить в центр  ЕС ОрВД  план полетов БВС</a:t>
            </a:r>
            <a:endParaRPr lang="ru-RU" sz="3600" dirty="0">
              <a:solidFill>
                <a:srgbClr val="002060"/>
              </a:solidFill>
              <a:latin typeface="Arial Narrow" panose="020B0606020202030204" pitchFamily="34" charset="0"/>
              <a:ea typeface="Arial Unicode MS" panose="020B0604020202020204" pitchFamily="34" charset="-128"/>
              <a:cs typeface="Arial Unicode MS" panose="020B0604020202020204" pitchFamily="34" charset="-128"/>
            </a:endParaRPr>
          </a:p>
          <a:p>
            <a:pPr marL="0" indent="0">
              <a:buNone/>
            </a:pPr>
            <a:r>
              <a:rPr lang="ru-RU" sz="3600" dirty="0" smtClean="0">
                <a:solidFill>
                  <a:srgbClr val="002060"/>
                </a:solidFill>
                <a:latin typeface="Arial Narrow" panose="020B0606020202030204" pitchFamily="34" charset="0"/>
                <a:ea typeface="Arial Unicode MS" panose="020B0604020202020204" pitchFamily="34" charset="-128"/>
                <a:cs typeface="Arial Unicode MS" panose="020B0604020202020204" pitchFamily="34" charset="-128"/>
              </a:rPr>
              <a:t>Центр ЕС ОрВД рассмотрев план дает разрешение на использование воздушного пространства (или отказывает)</a:t>
            </a:r>
          </a:p>
          <a:p>
            <a:pPr marL="0" indent="0">
              <a:buNone/>
            </a:pPr>
            <a:endParaRPr lang="ru-RU" sz="3600" dirty="0">
              <a:solidFill>
                <a:srgbClr val="002060"/>
              </a:solidFill>
              <a:latin typeface="Arial Narrow" panose="020B0606020202030204" pitchFamily="34" charset="0"/>
              <a:ea typeface="Arial Unicode MS" panose="020B0604020202020204" pitchFamily="34" charset="-128"/>
              <a:cs typeface="Arial Unicode MS" panose="020B0604020202020204" pitchFamily="34" charset="-128"/>
            </a:endParaRPr>
          </a:p>
          <a:p>
            <a:pPr marL="0" indent="0">
              <a:buNone/>
            </a:pPr>
            <a:endParaRPr lang="ru-RU" sz="3600" dirty="0">
              <a:solidFill>
                <a:srgbClr val="002060"/>
              </a:solidFill>
              <a:latin typeface="Arial Narrow" panose="020B0606020202030204" pitchFamily="34" charset="0"/>
              <a:ea typeface="Arial Unicode MS" panose="020B0604020202020204" pitchFamily="34" charset="-128"/>
              <a:cs typeface="Arial Unicode MS" panose="020B0604020202020204" pitchFamily="34" charset="-128"/>
            </a:endParaRPr>
          </a:p>
        </p:txBody>
      </p:sp>
      <p:sp>
        <p:nvSpPr>
          <p:cNvPr id="4" name="Объект 3"/>
          <p:cNvSpPr>
            <a:spLocks noGrp="1"/>
          </p:cNvSpPr>
          <p:nvPr>
            <p:ph sz="half" idx="2"/>
          </p:nvPr>
        </p:nvSpPr>
        <p:spPr>
          <a:xfrm>
            <a:off x="6019800" y="1825624"/>
            <a:ext cx="6036129" cy="5032375"/>
          </a:xfrm>
        </p:spPr>
        <p:txBody>
          <a:bodyPr/>
          <a:lstStyle/>
          <a:p>
            <a:endParaRPr lang="ru-RU" dirty="0"/>
          </a:p>
        </p:txBody>
      </p:sp>
      <p:sp>
        <p:nvSpPr>
          <p:cNvPr id="5" name="Прямоугольник 4"/>
          <p:cNvSpPr/>
          <p:nvPr/>
        </p:nvSpPr>
        <p:spPr>
          <a:xfrm>
            <a:off x="5569528" y="1690689"/>
            <a:ext cx="6622472" cy="228917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dirty="0" smtClean="0">
                <a:latin typeface="Impact" panose="020B0806030902050204" pitchFamily="34" charset="0"/>
              </a:rPr>
              <a:t>Владелец БВС </a:t>
            </a:r>
            <a:endParaRPr lang="ru-RU" sz="5400" dirty="0">
              <a:latin typeface="Impact" panose="020B0806030902050204" pitchFamily="34" charset="0"/>
            </a:endParaRPr>
          </a:p>
        </p:txBody>
      </p:sp>
      <p:sp>
        <p:nvSpPr>
          <p:cNvPr id="6" name="Прямоугольник 5"/>
          <p:cNvSpPr/>
          <p:nvPr/>
        </p:nvSpPr>
        <p:spPr>
          <a:xfrm>
            <a:off x="5569528" y="4633338"/>
            <a:ext cx="6608617" cy="22246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smtClean="0">
                <a:latin typeface="Arial Narrow" panose="020B0606020202030204" pitchFamily="34" charset="0"/>
              </a:rPr>
              <a:t>Региональный центр  ЕС ОрВД</a:t>
            </a:r>
            <a:endParaRPr lang="ru-RU" sz="4800" dirty="0">
              <a:latin typeface="Arial Narrow" panose="020B0606020202030204" pitchFamily="34" charset="0"/>
            </a:endParaRPr>
          </a:p>
        </p:txBody>
      </p:sp>
      <p:sp>
        <p:nvSpPr>
          <p:cNvPr id="7" name="Стрелка вниз 6"/>
          <p:cNvSpPr/>
          <p:nvPr/>
        </p:nvSpPr>
        <p:spPr>
          <a:xfrm>
            <a:off x="5066063" y="3090684"/>
            <a:ext cx="2292927" cy="20574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sz="2800" dirty="0" smtClean="0">
                <a:solidFill>
                  <a:srgbClr val="002060"/>
                </a:solidFill>
                <a:latin typeface="Impact" panose="020B0806030902050204" pitchFamily="34" charset="0"/>
              </a:rPr>
              <a:t>План полетов</a:t>
            </a:r>
            <a:endParaRPr lang="ru-RU" sz="2800" dirty="0">
              <a:solidFill>
                <a:srgbClr val="002060"/>
              </a:solidFill>
              <a:latin typeface="Impact" panose="020B0806030902050204" pitchFamily="34" charset="0"/>
            </a:endParaRPr>
          </a:p>
        </p:txBody>
      </p:sp>
      <p:sp>
        <p:nvSpPr>
          <p:cNvPr id="8" name="Стрелка вверх 7"/>
          <p:cNvSpPr/>
          <p:nvPr/>
        </p:nvSpPr>
        <p:spPr>
          <a:xfrm>
            <a:off x="10368890" y="2811645"/>
            <a:ext cx="2015836" cy="2336439"/>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sz="2400" dirty="0" smtClean="0">
                <a:solidFill>
                  <a:srgbClr val="002060"/>
                </a:solidFill>
                <a:latin typeface="Impact" panose="020B0806030902050204" pitchFamily="34" charset="0"/>
              </a:rPr>
              <a:t>разрешение</a:t>
            </a:r>
            <a:endParaRPr lang="ru-RU" sz="2400" dirty="0">
              <a:solidFill>
                <a:srgbClr val="002060"/>
              </a:solidFill>
              <a:latin typeface="Impact" panose="020B0806030902050204" pitchFamily="34" charset="0"/>
            </a:endParaRPr>
          </a:p>
        </p:txBody>
      </p:sp>
    </p:spTree>
    <p:extLst>
      <p:ext uri="{BB962C8B-B14F-4D97-AF65-F5344CB8AC3E}">
        <p14:creationId xmlns:p14="http://schemas.microsoft.com/office/powerpoint/2010/main" val="560836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ЕС  ОрВД</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noAutofit/>
          </a:bodyPr>
          <a:lstStyle/>
          <a:p>
            <a:pPr marL="0" indent="0" algn="ctr">
              <a:buNone/>
            </a:pPr>
            <a:r>
              <a:rPr lang="ru-RU" sz="4400" dirty="0" smtClean="0">
                <a:solidFill>
                  <a:srgbClr val="002060"/>
                </a:solidFill>
                <a:latin typeface="Arial Narrow" panose="020B0606020202030204" pitchFamily="34" charset="0"/>
              </a:rPr>
              <a:t>Центры Единой </a:t>
            </a:r>
            <a:r>
              <a:rPr lang="ru-RU" sz="4400" dirty="0">
                <a:solidFill>
                  <a:srgbClr val="002060"/>
                </a:solidFill>
                <a:latin typeface="Arial Narrow" panose="020B0606020202030204" pitchFamily="34" charset="0"/>
              </a:rPr>
              <a:t>системы организации воздушного движения Российской Федерации </a:t>
            </a:r>
            <a:r>
              <a:rPr lang="ru-RU" sz="4400" dirty="0" smtClean="0">
                <a:solidFill>
                  <a:srgbClr val="002060"/>
                </a:solidFill>
                <a:latin typeface="Arial Narrow" panose="020B0606020202030204" pitchFamily="34" charset="0"/>
              </a:rPr>
              <a:t>– уполномоченные органы исполнительной власти</a:t>
            </a:r>
            <a:endParaRPr lang="ru-RU" sz="4400" dirty="0">
              <a:solidFill>
                <a:srgbClr val="002060"/>
              </a:solidFill>
              <a:latin typeface="Arial Narrow" panose="020B0606020202030204" pitchFamily="34" charset="0"/>
            </a:endParaRPr>
          </a:p>
        </p:txBody>
      </p:sp>
      <p:pic>
        <p:nvPicPr>
          <p:cNvPr id="5" name="Объект 4"/>
          <p:cNvPicPr>
            <a:picLocks noGrp="1" noChangeAspect="1"/>
          </p:cNvPicPr>
          <p:nvPr>
            <p:ph sz="half" idx="2"/>
          </p:nvPr>
        </p:nvPicPr>
        <p:blipFill>
          <a:blip r:embed="rId3"/>
          <a:stretch>
            <a:fillRect/>
          </a:stretch>
        </p:blipFill>
        <p:spPr>
          <a:xfrm>
            <a:off x="6019800" y="1690689"/>
            <a:ext cx="6035675" cy="4914017"/>
          </a:xfrm>
          <a:prstGeom prst="rect">
            <a:avLst/>
          </a:prstGeom>
        </p:spPr>
      </p:pic>
    </p:spTree>
    <p:extLst>
      <p:ext uri="{BB962C8B-B14F-4D97-AF65-F5344CB8AC3E}">
        <p14:creationId xmlns:p14="http://schemas.microsoft.com/office/powerpoint/2010/main" val="6397735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заголовок</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normAutofit/>
          </a:bodyPr>
          <a:lstStyle/>
          <a:p>
            <a:pPr marL="0" indent="0" algn="ctr">
              <a:buNone/>
            </a:pPr>
            <a:r>
              <a:rPr lang="ru-RU" dirty="0" smtClean="0">
                <a:solidFill>
                  <a:srgbClr val="002060"/>
                </a:solidFill>
                <a:latin typeface="Impact" panose="020B0806030902050204" pitchFamily="34" charset="0"/>
              </a:rPr>
              <a:t>Установление режимов </a:t>
            </a:r>
            <a:r>
              <a:rPr lang="ru-RU" dirty="0" smtClean="0">
                <a:solidFill>
                  <a:srgbClr val="002060"/>
                </a:solidFill>
                <a:latin typeface="Arial Narrow" panose="020B0606020202030204" pitchFamily="34" charset="0"/>
              </a:rPr>
              <a:t>– управление использованием воздушного пространства России:</a:t>
            </a:r>
          </a:p>
          <a:p>
            <a:pPr>
              <a:buFontTx/>
              <a:buChar char="-"/>
            </a:pPr>
            <a:r>
              <a:rPr lang="ru-RU" sz="3200" dirty="0" smtClean="0">
                <a:solidFill>
                  <a:srgbClr val="002060"/>
                </a:solidFill>
                <a:latin typeface="Arial Black" panose="020B0A04020102020204" pitchFamily="34" charset="0"/>
              </a:rPr>
              <a:t>Временный </a:t>
            </a:r>
            <a:r>
              <a:rPr lang="ru-RU" sz="3200" dirty="0" smtClean="0">
                <a:solidFill>
                  <a:srgbClr val="002060"/>
                </a:solidFill>
                <a:latin typeface="Arial Black" panose="020B0A04020102020204" pitchFamily="34" charset="0"/>
              </a:rPr>
              <a:t>режим</a:t>
            </a:r>
          </a:p>
          <a:p>
            <a:pPr>
              <a:buFontTx/>
              <a:buChar char="-"/>
            </a:pPr>
            <a:endParaRPr lang="ru-RU" sz="3200" dirty="0">
              <a:solidFill>
                <a:srgbClr val="002060"/>
              </a:solidFill>
              <a:latin typeface="Arial Narrow" panose="020B0606020202030204" pitchFamily="34" charset="0"/>
            </a:endParaRPr>
          </a:p>
          <a:p>
            <a:pPr>
              <a:buFontTx/>
              <a:buChar char="-"/>
            </a:pPr>
            <a:r>
              <a:rPr lang="ru-RU" sz="3200" dirty="0" smtClean="0">
                <a:solidFill>
                  <a:srgbClr val="002060"/>
                </a:solidFill>
                <a:latin typeface="Arial Black" panose="020B0A04020102020204" pitchFamily="34" charset="0"/>
              </a:rPr>
              <a:t>Местный режим</a:t>
            </a:r>
          </a:p>
          <a:p>
            <a:pPr>
              <a:buFontTx/>
              <a:buChar char="-"/>
            </a:pPr>
            <a:endParaRPr lang="ru-RU" sz="3200" dirty="0">
              <a:solidFill>
                <a:srgbClr val="002060"/>
              </a:solidFill>
              <a:latin typeface="Arial Black" panose="020B0A04020102020204" pitchFamily="34" charset="0"/>
            </a:endParaRPr>
          </a:p>
          <a:p>
            <a:pPr marL="0" indent="0" algn="ctr">
              <a:buNone/>
            </a:pPr>
            <a:r>
              <a:rPr lang="ru-RU" sz="3200" dirty="0" smtClean="0">
                <a:solidFill>
                  <a:srgbClr val="002060"/>
                </a:solidFill>
                <a:latin typeface="Bahnschrift Condensed" panose="020B0502040204020203" pitchFamily="34" charset="0"/>
              </a:rPr>
              <a:t>Это в</a:t>
            </a:r>
            <a:r>
              <a:rPr lang="ru-RU" sz="3200" dirty="0" smtClean="0">
                <a:solidFill>
                  <a:srgbClr val="002060"/>
                </a:solidFill>
                <a:latin typeface="Bahnschrift Condensed" panose="020B0502040204020203" pitchFamily="34" charset="0"/>
              </a:rPr>
              <a:t>ременные </a:t>
            </a:r>
            <a:r>
              <a:rPr lang="ru-RU" sz="3200" dirty="0" smtClean="0">
                <a:solidFill>
                  <a:srgbClr val="002060"/>
                </a:solidFill>
                <a:latin typeface="Bahnschrift Condensed" panose="020B0502040204020203" pitchFamily="34" charset="0"/>
              </a:rPr>
              <a:t>ограничения на пользование воздушным пространством</a:t>
            </a:r>
            <a:endParaRPr lang="ru-RU" sz="3200" dirty="0">
              <a:solidFill>
                <a:srgbClr val="002060"/>
              </a:solidFill>
              <a:latin typeface="Bahnschrift Condensed" panose="020B0502040204020203" pitchFamily="34" charset="0"/>
            </a:endParaRPr>
          </a:p>
        </p:txBody>
      </p:sp>
      <p:pic>
        <p:nvPicPr>
          <p:cNvPr id="6" name="Объект 5"/>
          <p:cNvPicPr>
            <a:picLocks noGrp="1" noChangeAspect="1"/>
          </p:cNvPicPr>
          <p:nvPr>
            <p:ph sz="half" idx="2"/>
          </p:nvPr>
        </p:nvPicPr>
        <p:blipFill>
          <a:blip r:embed="rId3"/>
          <a:stretch>
            <a:fillRect/>
          </a:stretch>
        </p:blipFill>
        <p:spPr>
          <a:xfrm>
            <a:off x="6019800" y="1690689"/>
            <a:ext cx="6035675" cy="5167310"/>
          </a:xfrm>
          <a:prstGeom prst="rect">
            <a:avLst/>
          </a:prstGeom>
        </p:spPr>
      </p:pic>
      <p:sp>
        <p:nvSpPr>
          <p:cNvPr id="5" name="Заголовок 1"/>
          <p:cNvSpPr txBox="1">
            <a:spLocks/>
          </p:cNvSpPr>
          <p:nvPr/>
        </p:nvSpPr>
        <p:spPr>
          <a:xfrm>
            <a:off x="0" y="-134934"/>
            <a:ext cx="12192000" cy="1690688"/>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dirty="0" smtClean="0">
                <a:solidFill>
                  <a:schemeClr val="bg1"/>
                </a:solidFill>
                <a:latin typeface="Impact" panose="020B0806030902050204" pitchFamily="34" charset="0"/>
              </a:rPr>
              <a:t>Использование воздушного пространства БВС </a:t>
            </a:r>
            <a:endParaRPr lang="ru-RU" dirty="0">
              <a:solidFill>
                <a:schemeClr val="bg1"/>
              </a:solidFill>
              <a:latin typeface="Impact" panose="020B0806030902050204" pitchFamily="34" charset="0"/>
            </a:endParaRPr>
          </a:p>
        </p:txBody>
      </p:sp>
    </p:spTree>
    <p:extLst>
      <p:ext uri="{BB962C8B-B14F-4D97-AF65-F5344CB8AC3E}">
        <p14:creationId xmlns:p14="http://schemas.microsoft.com/office/powerpoint/2010/main" val="4048906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a:solidFill>
                  <a:schemeClr val="bg1"/>
                </a:solidFill>
                <a:latin typeface="Impact" panose="020B0806030902050204" pitchFamily="34" charset="0"/>
              </a:rPr>
              <a:t>Использование воздушного пространства БВС </a:t>
            </a:r>
          </a:p>
        </p:txBody>
      </p:sp>
      <p:sp>
        <p:nvSpPr>
          <p:cNvPr id="3" name="Объект 2"/>
          <p:cNvSpPr>
            <a:spLocks noGrp="1"/>
          </p:cNvSpPr>
          <p:nvPr>
            <p:ph sz="half" idx="1"/>
          </p:nvPr>
        </p:nvSpPr>
        <p:spPr>
          <a:xfrm>
            <a:off x="0" y="1825624"/>
            <a:ext cx="6019800" cy="5032375"/>
          </a:xfrm>
        </p:spPr>
        <p:txBody>
          <a:bodyPr/>
          <a:lstStyle/>
          <a:p>
            <a:pPr marL="0" indent="0" algn="ctr">
              <a:buNone/>
            </a:pPr>
            <a:r>
              <a:rPr lang="ru-RU" sz="3200"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Приказ Минтранса РФ от 27 июня 2011 года</a:t>
            </a:r>
          </a:p>
          <a:p>
            <a:pPr marL="0" indent="0" algn="ctr">
              <a:buNone/>
            </a:pPr>
            <a:endParaRPr lang="ru-RU" sz="32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lgn="ctr">
              <a:buNone/>
            </a:pPr>
            <a:r>
              <a:rPr lang="ru-RU" sz="32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Инструкция</a:t>
            </a:r>
            <a:endParaRPr lang="ru-RU" sz="32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lgn="ctr">
              <a:buNone/>
            </a:pPr>
            <a:r>
              <a:rPr lang="ru-RU" sz="32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по разработке, установлению, введению и снятию временного и местного режимов, а также кратковременных ограничений</a:t>
            </a:r>
          </a:p>
          <a:p>
            <a:pPr marL="0" indent="0" algn="ctr">
              <a:buNone/>
            </a:pPr>
            <a:endParaRPr lang="ru-RU" dirty="0"/>
          </a:p>
        </p:txBody>
      </p:sp>
      <p:pic>
        <p:nvPicPr>
          <p:cNvPr id="12" name="Объект 11"/>
          <p:cNvPicPr>
            <a:picLocks noGrp="1" noChangeAspect="1"/>
          </p:cNvPicPr>
          <p:nvPr>
            <p:ph sz="half" idx="2"/>
          </p:nvPr>
        </p:nvPicPr>
        <p:blipFill>
          <a:blip r:embed="rId3"/>
          <a:stretch>
            <a:fillRect/>
          </a:stretch>
        </p:blipFill>
        <p:spPr>
          <a:xfrm>
            <a:off x="6019800" y="1825624"/>
            <a:ext cx="6035675" cy="5032375"/>
          </a:xfrm>
          <a:prstGeom prst="rect">
            <a:avLst/>
          </a:prstGeom>
        </p:spPr>
      </p:pic>
    </p:spTree>
    <p:extLst>
      <p:ext uri="{BB962C8B-B14F-4D97-AF65-F5344CB8AC3E}">
        <p14:creationId xmlns:p14="http://schemas.microsoft.com/office/powerpoint/2010/main" val="31522102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Полеты над населенными пунктами</a:t>
            </a:r>
            <a:endParaRPr lang="ru-RU" dirty="0">
              <a:solidFill>
                <a:schemeClr val="bg1"/>
              </a:solidFill>
              <a:latin typeface="Impact" panose="020B0806030902050204" pitchFamily="34" charset="0"/>
            </a:endParaRPr>
          </a:p>
        </p:txBody>
      </p:sp>
      <p:pic>
        <p:nvPicPr>
          <p:cNvPr id="10" name="Объект 9"/>
          <p:cNvPicPr>
            <a:picLocks noGrp="1" noChangeAspect="1"/>
          </p:cNvPicPr>
          <p:nvPr>
            <p:ph sz="half" idx="2"/>
          </p:nvPr>
        </p:nvPicPr>
        <p:blipFill>
          <a:blip r:embed="rId3"/>
          <a:stretch>
            <a:fillRect/>
          </a:stretch>
        </p:blipFill>
        <p:spPr>
          <a:xfrm>
            <a:off x="6255327" y="1825625"/>
            <a:ext cx="5936673" cy="5032375"/>
          </a:xfrm>
          <a:prstGeom prst="rect">
            <a:avLst/>
          </a:prstGeom>
        </p:spPr>
      </p:pic>
      <p:sp>
        <p:nvSpPr>
          <p:cNvPr id="7" name="Объект 6"/>
          <p:cNvSpPr>
            <a:spLocks noGrp="1"/>
          </p:cNvSpPr>
          <p:nvPr>
            <p:ph sz="half" idx="1"/>
          </p:nvPr>
        </p:nvSpPr>
        <p:spPr>
          <a:xfrm>
            <a:off x="0" y="1825625"/>
            <a:ext cx="6019800" cy="5032374"/>
          </a:xfrm>
        </p:spPr>
        <p:txBody>
          <a:bodyPr>
            <a:normAutofit/>
          </a:bodyPr>
          <a:lstStyle/>
          <a:p>
            <a:pPr marL="0" indent="0" algn="ctr">
              <a:buNone/>
            </a:pPr>
            <a:r>
              <a:rPr lang="ru-RU" sz="4400" dirty="0" smtClean="0">
                <a:solidFill>
                  <a:srgbClr val="002060"/>
                </a:solidFill>
                <a:latin typeface="Arial Narrow" panose="020B0606020202030204" pitchFamily="34" charset="0"/>
              </a:rPr>
              <a:t>Для полета над населенным пунктом необходимо дополнительно получить разрешение органа местного самоуправления</a:t>
            </a:r>
            <a:endParaRPr lang="ru-RU" sz="4400" dirty="0">
              <a:solidFill>
                <a:srgbClr val="002060"/>
              </a:solidFill>
              <a:latin typeface="Arial Narrow" panose="020B0606020202030204" pitchFamily="34" charset="0"/>
            </a:endParaRPr>
          </a:p>
        </p:txBody>
      </p:sp>
    </p:spTree>
    <p:extLst>
      <p:ext uri="{BB962C8B-B14F-4D97-AF65-F5344CB8AC3E}">
        <p14:creationId xmlns:p14="http://schemas.microsoft.com/office/powerpoint/2010/main" val="72499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Запрет на полеты</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noAutofit/>
          </a:bodyPr>
          <a:lstStyle/>
          <a:p>
            <a:pPr marL="0" indent="0">
              <a:buNone/>
            </a:pPr>
            <a:r>
              <a:rPr lang="ru-RU" sz="3200" dirty="0" smtClean="0">
                <a:solidFill>
                  <a:srgbClr val="002060"/>
                </a:solidFill>
                <a:latin typeface="Arial Narrow" panose="020B0606020202030204" pitchFamily="34" charset="0"/>
              </a:rPr>
              <a:t>Минтранс РФ устанавливает особые режимы на пользование воздушным пространством :</a:t>
            </a:r>
          </a:p>
          <a:p>
            <a:pPr>
              <a:buFontTx/>
              <a:buChar char="-"/>
            </a:pPr>
            <a:r>
              <a:rPr lang="ru-RU" sz="3200" dirty="0" smtClean="0">
                <a:solidFill>
                  <a:srgbClr val="002060"/>
                </a:solidFill>
                <a:latin typeface="Arial Narrow" panose="020B0606020202030204" pitchFamily="34" charset="0"/>
              </a:rPr>
              <a:t>Запретные зоны</a:t>
            </a:r>
          </a:p>
          <a:p>
            <a:pPr>
              <a:buFontTx/>
              <a:buChar char="-"/>
            </a:pPr>
            <a:r>
              <a:rPr lang="ru-RU" sz="3200" dirty="0" smtClean="0">
                <a:solidFill>
                  <a:srgbClr val="002060"/>
                </a:solidFill>
                <a:latin typeface="Arial Narrow" panose="020B0606020202030204" pitchFamily="34" charset="0"/>
              </a:rPr>
              <a:t>Зоны ограничения полетов</a:t>
            </a:r>
          </a:p>
          <a:p>
            <a:pPr>
              <a:buFontTx/>
              <a:buChar char="-"/>
            </a:pPr>
            <a:r>
              <a:rPr lang="ru-RU" sz="3200" dirty="0" smtClean="0">
                <a:solidFill>
                  <a:srgbClr val="002060"/>
                </a:solidFill>
                <a:latin typeface="Arial Narrow" panose="020B0606020202030204" pitchFamily="34" charset="0"/>
              </a:rPr>
              <a:t>Постоянные </a:t>
            </a:r>
            <a:r>
              <a:rPr lang="ru-RU" sz="3200" dirty="0" smtClean="0">
                <a:solidFill>
                  <a:srgbClr val="002060"/>
                </a:solidFill>
                <a:latin typeface="Arial Narrow" panose="020B0606020202030204" pitchFamily="34" charset="0"/>
              </a:rPr>
              <a:t>опасные зоны </a:t>
            </a:r>
          </a:p>
          <a:p>
            <a:pPr>
              <a:buFontTx/>
              <a:buChar char="-"/>
            </a:pPr>
            <a:endParaRPr lang="ru-RU" sz="3200" dirty="0">
              <a:solidFill>
                <a:srgbClr val="002060"/>
              </a:solidFill>
              <a:latin typeface="Arial Narrow" panose="020B0606020202030204" pitchFamily="34" charset="0"/>
            </a:endParaRPr>
          </a:p>
          <a:p>
            <a:pPr marL="0" indent="0">
              <a:buNone/>
            </a:pPr>
            <a:r>
              <a:rPr lang="ru-RU" sz="3200" dirty="0" smtClean="0">
                <a:solidFill>
                  <a:srgbClr val="002060"/>
                </a:solidFill>
                <a:latin typeface="Arial Narrow" panose="020B0606020202030204" pitchFamily="34" charset="0"/>
              </a:rPr>
              <a:t>Инициаторы – пользователи воздушного пространства в этом заинтересованные</a:t>
            </a:r>
            <a:endParaRPr lang="ru-RU" sz="3200" dirty="0">
              <a:solidFill>
                <a:srgbClr val="002060"/>
              </a:solidFill>
              <a:latin typeface="Arial Narrow" panose="020B0606020202030204" pitchFamily="34" charset="0"/>
            </a:endParaRPr>
          </a:p>
        </p:txBody>
      </p:sp>
      <p:pic>
        <p:nvPicPr>
          <p:cNvPr id="5" name="Объект 4"/>
          <p:cNvPicPr>
            <a:picLocks noGrp="1" noChangeAspect="1"/>
          </p:cNvPicPr>
          <p:nvPr>
            <p:ph sz="half" idx="2"/>
          </p:nvPr>
        </p:nvPicPr>
        <p:blipFill>
          <a:blip r:embed="rId3"/>
          <a:stretch>
            <a:fillRect/>
          </a:stretch>
        </p:blipFill>
        <p:spPr>
          <a:xfrm>
            <a:off x="6019800" y="1690689"/>
            <a:ext cx="6172200" cy="5167310"/>
          </a:xfrm>
          <a:prstGeom prst="rect">
            <a:avLst/>
          </a:prstGeom>
        </p:spPr>
      </p:pic>
    </p:spTree>
    <p:extLst>
      <p:ext uri="{BB962C8B-B14F-4D97-AF65-F5344CB8AC3E}">
        <p14:creationId xmlns:p14="http://schemas.microsoft.com/office/powerpoint/2010/main" val="3740019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1"/>
            <a:ext cx="12192000" cy="1354014"/>
          </a:xfrm>
          <a:solidFill>
            <a:srgbClr val="002060"/>
          </a:solidFill>
        </p:spPr>
        <p:txBody>
          <a:bodyPr/>
          <a:lstStyle/>
          <a:p>
            <a:pPr algn="ctr"/>
            <a:r>
              <a:rPr lang="ru-RU" dirty="0" smtClean="0">
                <a:solidFill>
                  <a:schemeClr val="bg1"/>
                </a:solidFill>
                <a:latin typeface="Impact" panose="020B0806030902050204" pitchFamily="34" charset="0"/>
              </a:rPr>
              <a:t>Вопросы морали </a:t>
            </a:r>
            <a:endParaRPr lang="ru-RU" dirty="0">
              <a:solidFill>
                <a:schemeClr val="bg1"/>
              </a:solidFill>
              <a:latin typeface="Impact" panose="020B0806030902050204" pitchFamily="34" charset="0"/>
            </a:endParaRPr>
          </a:p>
        </p:txBody>
      </p:sp>
      <p:sp>
        <p:nvSpPr>
          <p:cNvPr id="5" name="Объект 4"/>
          <p:cNvSpPr>
            <a:spLocks noGrp="1"/>
          </p:cNvSpPr>
          <p:nvPr>
            <p:ph sz="half" idx="1"/>
          </p:nvPr>
        </p:nvSpPr>
        <p:spPr>
          <a:xfrm>
            <a:off x="87923" y="1468316"/>
            <a:ext cx="5931877" cy="5284176"/>
          </a:xfrm>
        </p:spPr>
        <p:txBody>
          <a:bodyPr>
            <a:normAutofit/>
          </a:bodyPr>
          <a:lstStyle/>
          <a:p>
            <a:pPr marL="0" indent="0" algn="ctr">
              <a:buNone/>
            </a:pPr>
            <a:r>
              <a:rPr lang="ru-RU" sz="4000" dirty="0">
                <a:solidFill>
                  <a:srgbClr val="002060"/>
                </a:solidFill>
                <a:latin typeface="Arial Narrow" panose="020B0606020202030204" pitchFamily="34" charset="0"/>
              </a:rPr>
              <a:t>Появление камер и персональных дронов, которые способны отдаляться от оператора на многие километры, подняло ряд вопросов об этической стороне работы с «домашними» БПЛА.</a:t>
            </a:r>
          </a:p>
        </p:txBody>
      </p:sp>
      <p:pic>
        <p:nvPicPr>
          <p:cNvPr id="2" name="Объект 1"/>
          <p:cNvPicPr>
            <a:picLocks noGrp="1" noChangeAspect="1"/>
          </p:cNvPicPr>
          <p:nvPr>
            <p:ph sz="half" idx="2"/>
          </p:nvPr>
        </p:nvPicPr>
        <p:blipFill>
          <a:blip r:embed="rId3"/>
          <a:stretch>
            <a:fillRect/>
          </a:stretch>
        </p:blipFill>
        <p:spPr>
          <a:xfrm>
            <a:off x="6172200" y="1468316"/>
            <a:ext cx="6019800" cy="5389683"/>
          </a:xfrm>
          <a:prstGeom prst="rect">
            <a:avLst/>
          </a:prstGeom>
        </p:spPr>
      </p:pic>
    </p:spTree>
    <p:extLst>
      <p:ext uri="{BB962C8B-B14F-4D97-AF65-F5344CB8AC3E}">
        <p14:creationId xmlns:p14="http://schemas.microsoft.com/office/powerpoint/2010/main" val="42111170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Если летать нельзя, то кому можно?</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9144000" cy="5032375"/>
          </a:xfrm>
        </p:spPr>
        <p:txBody>
          <a:bodyPr>
            <a:normAutofit/>
          </a:bodyPr>
          <a:lstStyle/>
          <a:p>
            <a:pPr marL="0" indent="0" algn="ctr">
              <a:buNone/>
            </a:pPr>
            <a:r>
              <a:rPr lang="ru-RU" dirty="0" smtClean="0">
                <a:solidFill>
                  <a:srgbClr val="FF0000"/>
                </a:solidFill>
                <a:latin typeface="Impact" panose="020B0806030902050204" pitchFamily="34" charset="0"/>
              </a:rPr>
              <a:t>ИСКЛЮЧЕНИЯ: </a:t>
            </a:r>
            <a:endParaRPr lang="ru-RU" dirty="0">
              <a:solidFill>
                <a:srgbClr val="FF0000"/>
              </a:solidFill>
              <a:latin typeface="Impact" panose="020B0806030902050204" pitchFamily="34" charset="0"/>
            </a:endParaRPr>
          </a:p>
          <a:p>
            <a:r>
              <a:rPr lang="ru-RU" dirty="0" smtClean="0">
                <a:solidFill>
                  <a:srgbClr val="002060"/>
                </a:solidFill>
                <a:latin typeface="Arial Narrow" panose="020B0606020202030204" pitchFamily="34" charset="0"/>
              </a:rPr>
              <a:t>использования </a:t>
            </a:r>
            <a:r>
              <a:rPr lang="ru-RU" dirty="0">
                <a:solidFill>
                  <a:srgbClr val="002060"/>
                </a:solidFill>
                <a:latin typeface="Arial Narrow" panose="020B0606020202030204" pitchFamily="34" charset="0"/>
              </a:rPr>
              <a:t>воздушного пространства лицами, в интересах которых установлены такие зоны;</a:t>
            </a:r>
          </a:p>
          <a:p>
            <a:r>
              <a:rPr lang="ru-RU" dirty="0" smtClean="0">
                <a:solidFill>
                  <a:srgbClr val="002060"/>
                </a:solidFill>
                <a:latin typeface="Arial Narrow" panose="020B0606020202030204" pitchFamily="34" charset="0"/>
              </a:rPr>
              <a:t> </a:t>
            </a:r>
            <a:r>
              <a:rPr lang="ru-RU" dirty="0">
                <a:solidFill>
                  <a:srgbClr val="002060"/>
                </a:solidFill>
                <a:latin typeface="Arial Narrow" panose="020B0606020202030204" pitchFamily="34" charset="0"/>
              </a:rPr>
              <a:t>выполнения полетов на перехват воздушных судов-нарушителей, а также выполнения других оперативных заданий в интересах государства;</a:t>
            </a:r>
          </a:p>
          <a:p>
            <a:r>
              <a:rPr lang="ru-RU" dirty="0" smtClean="0">
                <a:solidFill>
                  <a:srgbClr val="002060"/>
                </a:solidFill>
                <a:latin typeface="Arial Narrow" panose="020B0606020202030204" pitchFamily="34" charset="0"/>
              </a:rPr>
              <a:t> </a:t>
            </a:r>
            <a:r>
              <a:rPr lang="ru-RU" dirty="0">
                <a:solidFill>
                  <a:srgbClr val="002060"/>
                </a:solidFill>
                <a:latin typeface="Arial Narrow" panose="020B0606020202030204" pitchFamily="34" charset="0"/>
              </a:rPr>
              <a:t>выполнения полетов в целях проведения поисково-спасательных работ и работ по оказанию помощи при чрезвычайных ситуациях;</a:t>
            </a:r>
          </a:p>
          <a:p>
            <a:r>
              <a:rPr lang="ru-RU" dirty="0" smtClean="0">
                <a:solidFill>
                  <a:srgbClr val="002060"/>
                </a:solidFill>
                <a:latin typeface="Arial Narrow" panose="020B0606020202030204" pitchFamily="34" charset="0"/>
              </a:rPr>
              <a:t>выполнения </a:t>
            </a:r>
            <a:r>
              <a:rPr lang="ru-RU" dirty="0">
                <a:solidFill>
                  <a:srgbClr val="002060"/>
                </a:solidFill>
                <a:latin typeface="Arial Narrow" panose="020B0606020202030204" pitchFamily="34" charset="0"/>
              </a:rPr>
              <a:t>полетов воздушных судов, осуществляемых в соответствии со специальными международными договорами.</a:t>
            </a:r>
          </a:p>
          <a:p>
            <a:endParaRPr lang="ru-RU" dirty="0"/>
          </a:p>
        </p:txBody>
      </p:sp>
      <p:pic>
        <p:nvPicPr>
          <p:cNvPr id="5" name="Объект 4"/>
          <p:cNvPicPr>
            <a:picLocks noGrp="1" noChangeAspect="1"/>
          </p:cNvPicPr>
          <p:nvPr>
            <p:ph sz="half" idx="2"/>
          </p:nvPr>
        </p:nvPicPr>
        <p:blipFill>
          <a:blip r:embed="rId3"/>
          <a:stretch>
            <a:fillRect/>
          </a:stretch>
        </p:blipFill>
        <p:spPr>
          <a:xfrm>
            <a:off x="9144000" y="2698460"/>
            <a:ext cx="2911475" cy="2915118"/>
          </a:xfrm>
          <a:prstGeom prst="rect">
            <a:avLst/>
          </a:prstGeom>
        </p:spPr>
      </p:pic>
    </p:spTree>
    <p:extLst>
      <p:ext uri="{BB962C8B-B14F-4D97-AF65-F5344CB8AC3E}">
        <p14:creationId xmlns:p14="http://schemas.microsoft.com/office/powerpoint/2010/main" val="38536323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Если летать нельзя , но нужно?</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5985164" cy="5032375"/>
          </a:xfrm>
        </p:spPr>
        <p:txBody>
          <a:bodyPr>
            <a:normAutofit/>
          </a:bodyPr>
          <a:lstStyle/>
          <a:p>
            <a:pPr marL="0" indent="0" algn="ctr">
              <a:buNone/>
            </a:pPr>
            <a:r>
              <a:rPr lang="ru-RU" sz="4000" dirty="0">
                <a:solidFill>
                  <a:srgbClr val="002060"/>
                </a:solidFill>
                <a:latin typeface="Arial Narrow" panose="020B0606020202030204" pitchFamily="34" charset="0"/>
              </a:rPr>
              <a:t>Пользователи воздушного пространства обязаны для использования воздушного пространства в запретных </a:t>
            </a:r>
            <a:r>
              <a:rPr lang="ru-RU" sz="4000" dirty="0" smtClean="0">
                <a:solidFill>
                  <a:srgbClr val="002060"/>
                </a:solidFill>
                <a:latin typeface="Arial Narrow" panose="020B0606020202030204" pitchFamily="34" charset="0"/>
              </a:rPr>
              <a:t>зонах обязаны получить разрешение лиц, в интересах которых запрет был установлен.</a:t>
            </a:r>
            <a:endParaRPr lang="ru-RU" sz="4000" dirty="0">
              <a:solidFill>
                <a:srgbClr val="002060"/>
              </a:solidFill>
              <a:latin typeface="Arial Narrow" panose="020B0606020202030204" pitchFamily="34" charset="0"/>
            </a:endParaRPr>
          </a:p>
        </p:txBody>
      </p:sp>
      <p:pic>
        <p:nvPicPr>
          <p:cNvPr id="4098" name="Picture 2" descr="https://sun9-56.userapi.com/impg/4MRd35Lhdb7FW20SU3HEakjHVXhwSZY40RihIA/zz5pT36NCH0.jpg?size=1000x936&amp;quality=95&amp;sign=0895e11ec6ce8e9fc4ad31784dfae692&amp;c_uniq_tag=pZuWATRy4OlRrcfNJHtcuNVJ1rmHC54KwVqop0zzxBA&amp;type=album"/>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80018" y="1825624"/>
            <a:ext cx="5811982" cy="4658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7027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1"/>
            <a:ext cx="12192000" cy="1354014"/>
          </a:xfrm>
          <a:solidFill>
            <a:srgbClr val="002060"/>
          </a:solidFill>
        </p:spPr>
        <p:txBody>
          <a:bodyPr/>
          <a:lstStyle/>
          <a:p>
            <a:pPr algn="ctr"/>
            <a:r>
              <a:rPr lang="ru-RU" dirty="0" smtClean="0">
                <a:solidFill>
                  <a:schemeClr val="bg1"/>
                </a:solidFill>
                <a:latin typeface="Impact" panose="020B0806030902050204" pitchFamily="34" charset="0"/>
              </a:rPr>
              <a:t>Четвертый  вопрос</a:t>
            </a:r>
            <a:endParaRPr lang="ru-RU" dirty="0">
              <a:solidFill>
                <a:schemeClr val="bg1"/>
              </a:solidFill>
              <a:latin typeface="Impact" panose="020B0806030902050204" pitchFamily="34" charset="0"/>
            </a:endParaRPr>
          </a:p>
        </p:txBody>
      </p:sp>
      <p:sp>
        <p:nvSpPr>
          <p:cNvPr id="5" name="Объект 4"/>
          <p:cNvSpPr>
            <a:spLocks noGrp="1"/>
          </p:cNvSpPr>
          <p:nvPr>
            <p:ph sz="half" idx="1"/>
          </p:nvPr>
        </p:nvSpPr>
        <p:spPr>
          <a:xfrm>
            <a:off x="87923" y="1468316"/>
            <a:ext cx="5931877" cy="5284176"/>
          </a:xfrm>
        </p:spPr>
        <p:txBody>
          <a:bodyPr/>
          <a:lstStyle/>
          <a:p>
            <a:pPr marL="0" indent="0" algn="ctr">
              <a:buNone/>
            </a:pPr>
            <a:endParaRPr lang="ru-RU" sz="4400" dirty="0" smtClean="0">
              <a:solidFill>
                <a:srgbClr val="002060"/>
              </a:solidFill>
              <a:latin typeface="Arial Narrow" panose="020B0606020202030204" pitchFamily="34" charset="0"/>
            </a:endParaRPr>
          </a:p>
          <a:p>
            <a:pPr marL="0" indent="0" algn="ctr">
              <a:buNone/>
            </a:pPr>
            <a:endParaRPr lang="ru-RU" sz="4400" dirty="0">
              <a:solidFill>
                <a:srgbClr val="002060"/>
              </a:solidFill>
              <a:latin typeface="Arial Narrow" panose="020B0606020202030204" pitchFamily="34" charset="0"/>
            </a:endParaRPr>
          </a:p>
          <a:p>
            <a:pPr marL="0" indent="0" algn="ctr">
              <a:buNone/>
            </a:pPr>
            <a:r>
              <a:rPr lang="ru-RU" sz="6600" dirty="0">
                <a:solidFill>
                  <a:srgbClr val="002060"/>
                </a:solidFill>
                <a:latin typeface="Arial Narrow" panose="020B0606020202030204" pitchFamily="34" charset="0"/>
              </a:rPr>
              <a:t>Разрешение на фотосъемку</a:t>
            </a:r>
            <a:endParaRPr lang="ru-RU" sz="6600" dirty="0">
              <a:latin typeface="Arial Narrow" panose="020B0606020202030204" pitchFamily="34" charset="0"/>
            </a:endParaRPr>
          </a:p>
          <a:p>
            <a:pPr marL="0" indent="0" algn="ctr">
              <a:buNone/>
            </a:pPr>
            <a:endParaRPr lang="ru-RU" sz="4000" dirty="0">
              <a:solidFill>
                <a:srgbClr val="002060"/>
              </a:solidFill>
              <a:latin typeface="Arial Narrow" panose="020B0606020202030204" pitchFamily="34" charset="0"/>
            </a:endParaRPr>
          </a:p>
        </p:txBody>
      </p:sp>
      <p:pic>
        <p:nvPicPr>
          <p:cNvPr id="2" name="Объект 1"/>
          <p:cNvPicPr>
            <a:picLocks noGrp="1" noChangeAspect="1"/>
          </p:cNvPicPr>
          <p:nvPr>
            <p:ph sz="half" idx="2"/>
          </p:nvPr>
        </p:nvPicPr>
        <p:blipFill>
          <a:blip r:embed="rId3"/>
          <a:stretch>
            <a:fillRect/>
          </a:stretch>
        </p:blipFill>
        <p:spPr>
          <a:xfrm>
            <a:off x="5829803" y="1468316"/>
            <a:ext cx="6362197" cy="5389684"/>
          </a:xfrm>
          <a:prstGeom prst="rect">
            <a:avLst/>
          </a:prstGeom>
        </p:spPr>
      </p:pic>
    </p:spTree>
    <p:extLst>
      <p:ext uri="{BB962C8B-B14F-4D97-AF65-F5344CB8AC3E}">
        <p14:creationId xmlns:p14="http://schemas.microsoft.com/office/powerpoint/2010/main" val="23468081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Воздушная работа</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normAutofit/>
          </a:bodyPr>
          <a:lstStyle/>
          <a:p>
            <a:pPr marL="0" indent="0" algn="ctr">
              <a:buNone/>
            </a:pPr>
            <a:r>
              <a:rPr lang="ru-RU" sz="3600" dirty="0">
                <a:solidFill>
                  <a:srgbClr val="002060"/>
                </a:solidFill>
                <a:latin typeface="Arial Narrow" panose="020B0606020202030204" pitchFamily="34" charset="0"/>
              </a:rPr>
              <a:t>полёты </a:t>
            </a:r>
            <a:r>
              <a:rPr lang="ru-RU" sz="3600" dirty="0" smtClean="0">
                <a:solidFill>
                  <a:srgbClr val="002060"/>
                </a:solidFill>
                <a:latin typeface="Arial Narrow" panose="020B0606020202030204" pitchFamily="34" charset="0"/>
              </a:rPr>
              <a:t>– это  деятельность </a:t>
            </a:r>
            <a:r>
              <a:rPr lang="ru-RU" sz="3600" dirty="0">
                <a:solidFill>
                  <a:srgbClr val="002060"/>
                </a:solidFill>
                <a:latin typeface="Arial Narrow" panose="020B0606020202030204" pitchFamily="34" charset="0"/>
              </a:rPr>
              <a:t>по использованию воздушного </a:t>
            </a:r>
            <a:r>
              <a:rPr lang="ru-RU" sz="3600" dirty="0" smtClean="0">
                <a:solidFill>
                  <a:srgbClr val="002060"/>
                </a:solidFill>
                <a:latin typeface="Arial Narrow" panose="020B0606020202030204" pitchFamily="34" charset="0"/>
              </a:rPr>
              <a:t>пространства</a:t>
            </a:r>
          </a:p>
          <a:p>
            <a:endParaRPr lang="ru-RU" sz="3600" dirty="0">
              <a:solidFill>
                <a:srgbClr val="002060"/>
              </a:solidFill>
              <a:latin typeface="Arial Narrow" panose="020B0606020202030204" pitchFamily="34" charset="0"/>
            </a:endParaRPr>
          </a:p>
          <a:p>
            <a:pPr marL="0" indent="0">
              <a:buNone/>
            </a:pPr>
            <a:r>
              <a:rPr lang="ru-RU" sz="3600" dirty="0" smtClean="0">
                <a:solidFill>
                  <a:srgbClr val="002060"/>
                </a:solidFill>
                <a:latin typeface="Arial Narrow" panose="020B0606020202030204" pitchFamily="34" charset="0"/>
              </a:rPr>
              <a:t>Физические </a:t>
            </a:r>
            <a:r>
              <a:rPr lang="ru-RU" sz="3600" dirty="0">
                <a:solidFill>
                  <a:srgbClr val="002060"/>
                </a:solidFill>
                <a:latin typeface="Arial Narrow" panose="020B0606020202030204" pitchFamily="34" charset="0"/>
              </a:rPr>
              <a:t>или юридические лица, планирующие осуществлять запуски БВС, должны знать и выполнять правила и процедуры</a:t>
            </a:r>
          </a:p>
        </p:txBody>
      </p:sp>
      <p:pic>
        <p:nvPicPr>
          <p:cNvPr id="1026" name="Picture 2" descr="https://images.theconversation.com/files/150527/original/image-20161216-18030-1ld27eo.jpg?ixlib=rb-1.1.0&amp;amp;rect=0%2C360%2C6500%2C3152&amp;amp;q=45&amp;amp;auto=format&amp;amp;w=1356&amp;amp;h=668&amp;amp;fit=crop"/>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690689"/>
            <a:ext cx="6172200" cy="5167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98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аэрофотосъемка</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76200" y="1656487"/>
            <a:ext cx="6019800" cy="5032375"/>
          </a:xfrm>
        </p:spPr>
        <p:txBody>
          <a:bodyPr>
            <a:normAutofit lnSpcReduction="10000"/>
          </a:bodyPr>
          <a:lstStyle/>
          <a:p>
            <a:pPr marL="0" indent="0" algn="ctr">
              <a:buNone/>
            </a:pPr>
            <a:endParaRPr lang="ru-RU" dirty="0" smtClean="0">
              <a:latin typeface="Arial" panose="020B0604020202020204" pitchFamily="34" charset="0"/>
              <a:cs typeface="Arial" panose="020B0604020202020204" pitchFamily="34" charset="0"/>
            </a:endParaRPr>
          </a:p>
          <a:p>
            <a:pPr marL="0" indent="0" algn="ctr">
              <a:buNone/>
            </a:pPr>
            <a:r>
              <a:rPr lang="ru-RU" sz="3600" dirty="0" smtClean="0">
                <a:solidFill>
                  <a:srgbClr val="002060"/>
                </a:solidFill>
                <a:latin typeface="Arial" panose="020B0604020202020204" pitchFamily="34" charset="0"/>
                <a:cs typeface="Arial" panose="020B0604020202020204" pitchFamily="34" charset="0"/>
              </a:rPr>
              <a:t>При </a:t>
            </a:r>
            <a:r>
              <a:rPr lang="ru-RU" sz="3600" dirty="0">
                <a:solidFill>
                  <a:srgbClr val="002060"/>
                </a:solidFill>
                <a:latin typeface="Arial" panose="020B0604020202020204" pitchFamily="34" charset="0"/>
                <a:cs typeface="Arial" panose="020B0604020202020204" pitchFamily="34" charset="0"/>
              </a:rPr>
              <a:t>аэрофотосъемке существуют и такие тонкости, как закрытые территории, запретные зоны, приграничные полосы – на АФС в этих местах требуются дополнительные разрешения</a:t>
            </a:r>
            <a:r>
              <a:rPr lang="ru-RU" dirty="0">
                <a:latin typeface="Arial" panose="020B0604020202020204" pitchFamily="34" charset="0"/>
                <a:cs typeface="Arial" panose="020B0604020202020204" pitchFamily="34" charset="0"/>
              </a:rPr>
              <a:t>.</a:t>
            </a:r>
          </a:p>
        </p:txBody>
      </p:sp>
      <p:pic>
        <p:nvPicPr>
          <p:cNvPr id="5" name="Объект 4"/>
          <p:cNvPicPr>
            <a:picLocks noGrp="1" noChangeAspect="1"/>
          </p:cNvPicPr>
          <p:nvPr>
            <p:ph sz="half" idx="2"/>
          </p:nvPr>
        </p:nvPicPr>
        <p:blipFill>
          <a:blip r:embed="rId3"/>
          <a:stretch>
            <a:fillRect/>
          </a:stretch>
        </p:blipFill>
        <p:spPr>
          <a:xfrm>
            <a:off x="5725026" y="1656486"/>
            <a:ext cx="6466974" cy="5201513"/>
          </a:xfrm>
          <a:prstGeom prst="rect">
            <a:avLst/>
          </a:prstGeom>
        </p:spPr>
      </p:pic>
    </p:spTree>
    <p:extLst>
      <p:ext uri="{BB962C8B-B14F-4D97-AF65-F5344CB8AC3E}">
        <p14:creationId xmlns:p14="http://schemas.microsoft.com/office/powerpoint/2010/main" val="15132582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Согласование аэрофотосъемки</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lstStyle/>
          <a:p>
            <a:pPr marL="457200" lvl="1" indent="0">
              <a:buNone/>
            </a:pPr>
            <a:endParaRPr lang="ru-RU" dirty="0" smtClean="0"/>
          </a:p>
          <a:p>
            <a:pPr marL="457200" lvl="1" indent="0" algn="ctr">
              <a:buNone/>
            </a:pPr>
            <a:r>
              <a:rPr lang="ru-RU" dirty="0" smtClean="0">
                <a:solidFill>
                  <a:srgbClr val="002060"/>
                </a:solidFill>
              </a:rPr>
              <a:t>Необходима </a:t>
            </a:r>
          </a:p>
          <a:p>
            <a:pPr marL="457200" lvl="1" indent="0" algn="ctr">
              <a:buNone/>
            </a:pPr>
            <a:endParaRPr lang="ru-RU" dirty="0">
              <a:solidFill>
                <a:srgbClr val="002060"/>
              </a:solidFill>
            </a:endParaRPr>
          </a:p>
          <a:p>
            <a:pPr marL="457200" lvl="1" indent="0" algn="ctr">
              <a:buNone/>
            </a:pPr>
            <a:endParaRPr lang="ru-RU" dirty="0" smtClean="0">
              <a:solidFill>
                <a:srgbClr val="002060"/>
              </a:solidFill>
            </a:endParaRPr>
          </a:p>
          <a:p>
            <a:pPr marL="457200" lvl="1" indent="0" algn="ctr">
              <a:buNone/>
            </a:pPr>
            <a:r>
              <a:rPr lang="ru-RU" dirty="0" smtClean="0">
                <a:solidFill>
                  <a:srgbClr val="002060"/>
                </a:solidFill>
              </a:rPr>
              <a:t>Лицензия </a:t>
            </a:r>
            <a:r>
              <a:rPr lang="ru-RU" dirty="0">
                <a:solidFill>
                  <a:srgbClr val="002060"/>
                </a:solidFill>
              </a:rPr>
              <a:t>на работу с государственной тайной</a:t>
            </a:r>
            <a:endParaRPr lang="ru-RU" sz="2000" dirty="0">
              <a:solidFill>
                <a:srgbClr val="002060"/>
              </a:solidFill>
            </a:endParaRPr>
          </a:p>
          <a:p>
            <a:pPr marL="0" indent="0" algn="ctr">
              <a:buNone/>
            </a:pPr>
            <a:endParaRPr lang="ru-RU" dirty="0"/>
          </a:p>
          <a:p>
            <a:endParaRPr lang="ru-RU" dirty="0"/>
          </a:p>
        </p:txBody>
      </p:sp>
      <p:pic>
        <p:nvPicPr>
          <p:cNvPr id="5" name="Объект 4"/>
          <p:cNvPicPr>
            <a:picLocks noGrp="1" noChangeAspect="1"/>
          </p:cNvPicPr>
          <p:nvPr>
            <p:ph sz="half" idx="2"/>
          </p:nvPr>
        </p:nvPicPr>
        <p:blipFill>
          <a:blip r:embed="rId3"/>
          <a:stretch>
            <a:fillRect/>
          </a:stretch>
        </p:blipFill>
        <p:spPr>
          <a:xfrm>
            <a:off x="5798128" y="1690690"/>
            <a:ext cx="6393872" cy="5167310"/>
          </a:xfrm>
          <a:prstGeom prst="rect">
            <a:avLst/>
          </a:prstGeom>
        </p:spPr>
      </p:pic>
    </p:spTree>
    <p:extLst>
      <p:ext uri="{BB962C8B-B14F-4D97-AF65-F5344CB8AC3E}">
        <p14:creationId xmlns:p14="http://schemas.microsoft.com/office/powerpoint/2010/main" val="21873167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Согласование аэрофотосъемки</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lstStyle/>
          <a:p>
            <a:pPr marL="457200" lvl="1" indent="0">
              <a:buNone/>
            </a:pPr>
            <a:endParaRPr lang="ru-RU" dirty="0" smtClean="0">
              <a:solidFill>
                <a:srgbClr val="002060"/>
              </a:solidFill>
              <a:latin typeface="Arial Narrow" panose="020B0606020202030204" pitchFamily="34" charset="0"/>
            </a:endParaRPr>
          </a:p>
          <a:p>
            <a:pPr marL="457200" lvl="1" indent="0" algn="ctr">
              <a:buNone/>
            </a:pPr>
            <a:r>
              <a:rPr lang="ru-RU" dirty="0" smtClean="0">
                <a:solidFill>
                  <a:srgbClr val="002060"/>
                </a:solidFill>
                <a:latin typeface="Arial Narrow" panose="020B0606020202030204" pitchFamily="34" charset="0"/>
              </a:rPr>
              <a:t>Необходима </a:t>
            </a:r>
          </a:p>
          <a:p>
            <a:pPr marL="457200" lvl="1" indent="0" algn="ctr">
              <a:buNone/>
            </a:pPr>
            <a:endParaRPr lang="ru-RU" dirty="0">
              <a:solidFill>
                <a:srgbClr val="002060"/>
              </a:solidFill>
              <a:latin typeface="Arial Narrow" panose="020B0606020202030204" pitchFamily="34" charset="0"/>
            </a:endParaRPr>
          </a:p>
          <a:p>
            <a:pPr marL="457200" lvl="1" indent="0" algn="ctr">
              <a:buNone/>
            </a:pPr>
            <a:endParaRPr lang="ru-RU" dirty="0" smtClean="0">
              <a:solidFill>
                <a:srgbClr val="002060"/>
              </a:solidFill>
              <a:latin typeface="Arial Narrow" panose="020B0606020202030204" pitchFamily="34" charset="0"/>
            </a:endParaRPr>
          </a:p>
          <a:p>
            <a:pPr marL="0" indent="0" algn="ctr">
              <a:buNone/>
            </a:pPr>
            <a:r>
              <a:rPr lang="ru-RU" dirty="0">
                <a:solidFill>
                  <a:srgbClr val="002060"/>
                </a:solidFill>
                <a:latin typeface="Arial Narrow" panose="020B0606020202030204" pitchFamily="34" charset="0"/>
              </a:rPr>
              <a:t>Лицензия на осуществление геодезической деятельности</a:t>
            </a:r>
          </a:p>
          <a:p>
            <a:endParaRPr lang="ru-RU" dirty="0">
              <a:solidFill>
                <a:srgbClr val="002060"/>
              </a:solidFill>
              <a:latin typeface="Arial Narrow" panose="020B0606020202030204" pitchFamily="34" charset="0"/>
            </a:endParaRPr>
          </a:p>
        </p:txBody>
      </p:sp>
      <p:pic>
        <p:nvPicPr>
          <p:cNvPr id="6" name="Объект 5"/>
          <p:cNvPicPr>
            <a:picLocks noGrp="1" noChangeAspect="1"/>
          </p:cNvPicPr>
          <p:nvPr>
            <p:ph sz="half" idx="2"/>
          </p:nvPr>
        </p:nvPicPr>
        <p:blipFill>
          <a:blip r:embed="rId3"/>
          <a:stretch>
            <a:fillRect/>
          </a:stretch>
        </p:blipFill>
        <p:spPr>
          <a:xfrm>
            <a:off x="5444837" y="1362612"/>
            <a:ext cx="6567054" cy="5684079"/>
          </a:xfrm>
          <a:prstGeom prst="rect">
            <a:avLst/>
          </a:prstGeom>
        </p:spPr>
      </p:pic>
    </p:spTree>
    <p:extLst>
      <p:ext uri="{BB962C8B-B14F-4D97-AF65-F5344CB8AC3E}">
        <p14:creationId xmlns:p14="http://schemas.microsoft.com/office/powerpoint/2010/main" val="13196981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Согласование аэрофотосъемки</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lstStyle/>
          <a:p>
            <a:pPr marL="457200" lvl="1" indent="0">
              <a:buNone/>
            </a:pPr>
            <a:endParaRPr lang="ru-RU" dirty="0" smtClean="0"/>
          </a:p>
          <a:p>
            <a:pPr marL="457200" lvl="1" indent="0" algn="ctr">
              <a:buNone/>
            </a:pPr>
            <a:r>
              <a:rPr lang="ru-RU" dirty="0" smtClean="0">
                <a:solidFill>
                  <a:srgbClr val="002060"/>
                </a:solidFill>
                <a:latin typeface="Arial Narrow" panose="020B0606020202030204" pitchFamily="34" charset="0"/>
              </a:rPr>
              <a:t>Необходима </a:t>
            </a:r>
          </a:p>
          <a:p>
            <a:pPr marL="457200" lvl="1" indent="0" algn="ctr">
              <a:buNone/>
            </a:pPr>
            <a:endParaRPr lang="ru-RU" dirty="0">
              <a:solidFill>
                <a:srgbClr val="002060"/>
              </a:solidFill>
              <a:latin typeface="Arial Narrow" panose="020B0606020202030204" pitchFamily="34" charset="0"/>
            </a:endParaRPr>
          </a:p>
          <a:p>
            <a:pPr marL="457200" lvl="1" indent="0" algn="ctr">
              <a:buNone/>
            </a:pPr>
            <a:r>
              <a:rPr lang="ru-RU" dirty="0">
                <a:solidFill>
                  <a:srgbClr val="002060"/>
                </a:solidFill>
                <a:latin typeface="Arial Narrow" panose="020B0606020202030204" pitchFamily="34" charset="0"/>
              </a:rPr>
              <a:t>Лицензия на осуществления картографической деятельности</a:t>
            </a:r>
          </a:p>
          <a:p>
            <a:pPr marL="457200" lvl="1" indent="0" algn="ctr">
              <a:buNone/>
            </a:pPr>
            <a:endParaRPr lang="ru-RU" dirty="0" smtClean="0">
              <a:solidFill>
                <a:srgbClr val="002060"/>
              </a:solidFill>
            </a:endParaRPr>
          </a:p>
          <a:p>
            <a:pPr marL="457200" lvl="1" indent="0" algn="ctr">
              <a:buNone/>
            </a:pPr>
            <a:endParaRPr lang="ru-RU" dirty="0">
              <a:solidFill>
                <a:srgbClr val="002060"/>
              </a:solidFill>
            </a:endParaRPr>
          </a:p>
          <a:p>
            <a:pPr marL="457200" lvl="1" indent="0" algn="ctr">
              <a:buNone/>
            </a:pPr>
            <a:endParaRPr lang="ru-RU" dirty="0" smtClean="0">
              <a:solidFill>
                <a:srgbClr val="002060"/>
              </a:solidFill>
            </a:endParaRPr>
          </a:p>
          <a:p>
            <a:pPr marL="0" indent="0" algn="ctr">
              <a:buNone/>
            </a:pPr>
            <a:endParaRPr lang="ru-RU" dirty="0"/>
          </a:p>
          <a:p>
            <a:endParaRPr lang="ru-RU" dirty="0"/>
          </a:p>
        </p:txBody>
      </p:sp>
      <p:pic>
        <p:nvPicPr>
          <p:cNvPr id="6" name="Объект 5"/>
          <p:cNvPicPr>
            <a:picLocks noGrp="1" noChangeAspect="1"/>
          </p:cNvPicPr>
          <p:nvPr>
            <p:ph sz="half" idx="2"/>
          </p:nvPr>
        </p:nvPicPr>
        <p:blipFill>
          <a:blip r:embed="rId3"/>
          <a:stretch>
            <a:fillRect/>
          </a:stretch>
        </p:blipFill>
        <p:spPr>
          <a:xfrm>
            <a:off x="5444835" y="1235507"/>
            <a:ext cx="6747165" cy="5622492"/>
          </a:xfrm>
          <a:prstGeom prst="rect">
            <a:avLst/>
          </a:prstGeom>
        </p:spPr>
      </p:pic>
    </p:spTree>
    <p:extLst>
      <p:ext uri="{BB962C8B-B14F-4D97-AF65-F5344CB8AC3E}">
        <p14:creationId xmlns:p14="http://schemas.microsoft.com/office/powerpoint/2010/main" val="2418414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1690688"/>
          </a:xfrm>
          <a:solidFill>
            <a:srgbClr val="002060"/>
          </a:solidFill>
        </p:spPr>
        <p:txBody>
          <a:bodyPr/>
          <a:lstStyle/>
          <a:p>
            <a:pPr algn="ctr"/>
            <a:r>
              <a:rPr lang="ru-RU" dirty="0" smtClean="0">
                <a:solidFill>
                  <a:schemeClr val="bg1"/>
                </a:solidFill>
                <a:latin typeface="Impact" panose="020B0806030902050204" pitchFamily="34" charset="0"/>
              </a:rPr>
              <a:t>Согласование аэрофотосъемки</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normAutofit/>
          </a:bodyPr>
          <a:lstStyle/>
          <a:p>
            <a:pPr marL="0" indent="0" algn="ctr">
              <a:buNone/>
            </a:pPr>
            <a:r>
              <a:rPr lang="ru-RU" sz="5400" dirty="0" smtClean="0">
                <a:solidFill>
                  <a:srgbClr val="002060"/>
                </a:solidFill>
                <a:latin typeface="Arial Narrow" panose="020B0606020202030204" pitchFamily="34" charset="0"/>
              </a:rPr>
              <a:t> необходимо</a:t>
            </a:r>
          </a:p>
          <a:p>
            <a:pPr marL="0" indent="0" algn="ctr">
              <a:buNone/>
            </a:pPr>
            <a:endParaRPr lang="ru-RU" sz="5400" dirty="0">
              <a:solidFill>
                <a:srgbClr val="002060"/>
              </a:solidFill>
              <a:latin typeface="Arial Narrow" panose="020B0606020202030204" pitchFamily="34" charset="0"/>
            </a:endParaRPr>
          </a:p>
          <a:p>
            <a:pPr marL="0" indent="0" algn="ctr">
              <a:buNone/>
            </a:pPr>
            <a:r>
              <a:rPr lang="ru-RU" sz="5400" dirty="0">
                <a:solidFill>
                  <a:srgbClr val="002060"/>
                </a:solidFill>
                <a:latin typeface="Arial Narrow" panose="020B0606020202030204" pitchFamily="34" charset="0"/>
              </a:rPr>
              <a:t>Разрешение Генерального Штаба Вооруженных сил РФ</a:t>
            </a:r>
          </a:p>
          <a:p>
            <a:pPr marL="0" indent="0" algn="ctr">
              <a:buNone/>
            </a:pPr>
            <a:endParaRPr lang="ru-RU" sz="5400" dirty="0">
              <a:solidFill>
                <a:srgbClr val="002060"/>
              </a:solidFill>
              <a:latin typeface="Arial Narrow" panose="020B0606020202030204" pitchFamily="34" charset="0"/>
            </a:endParaRPr>
          </a:p>
        </p:txBody>
      </p:sp>
      <p:pic>
        <p:nvPicPr>
          <p:cNvPr id="5" name="Объект 4"/>
          <p:cNvPicPr>
            <a:picLocks noGrp="1" noChangeAspect="1"/>
          </p:cNvPicPr>
          <p:nvPr>
            <p:ph sz="half" idx="2"/>
          </p:nvPr>
        </p:nvPicPr>
        <p:blipFill>
          <a:blip r:embed="rId3"/>
          <a:stretch>
            <a:fillRect/>
          </a:stretch>
        </p:blipFill>
        <p:spPr>
          <a:xfrm>
            <a:off x="6359236" y="1075604"/>
            <a:ext cx="5832763" cy="5760614"/>
          </a:xfrm>
          <a:prstGeom prst="rect">
            <a:avLst/>
          </a:prstGeom>
        </p:spPr>
      </p:pic>
    </p:spTree>
    <p:extLst>
      <p:ext uri="{BB962C8B-B14F-4D97-AF65-F5344CB8AC3E}">
        <p14:creationId xmlns:p14="http://schemas.microsoft.com/office/powerpoint/2010/main" val="3539504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Согласование аэрофотосъемки</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lstStyle/>
          <a:p>
            <a:pPr marL="0" indent="0" algn="ctr">
              <a:buNone/>
            </a:pPr>
            <a:r>
              <a:rPr lang="ru-RU" sz="4800" dirty="0" smtClean="0">
                <a:solidFill>
                  <a:srgbClr val="002060"/>
                </a:solidFill>
                <a:latin typeface="Arial Narrow" panose="020B0606020202030204" pitchFamily="34" charset="0"/>
              </a:rPr>
              <a:t>Необходимо</a:t>
            </a:r>
          </a:p>
          <a:p>
            <a:pPr marL="0" indent="0" algn="ctr">
              <a:buNone/>
            </a:pPr>
            <a:endParaRPr lang="ru-RU" sz="4800" dirty="0">
              <a:solidFill>
                <a:srgbClr val="002060"/>
              </a:solidFill>
              <a:latin typeface="Arial Narrow" panose="020B0606020202030204" pitchFamily="34" charset="0"/>
            </a:endParaRPr>
          </a:p>
          <a:p>
            <a:pPr marL="0" indent="0" algn="ctr">
              <a:buNone/>
            </a:pPr>
            <a:r>
              <a:rPr lang="ru-RU" sz="4800" dirty="0">
                <a:solidFill>
                  <a:srgbClr val="002060"/>
                </a:solidFill>
                <a:latin typeface="Arial Narrow" panose="020B0606020202030204" pitchFamily="34" charset="0"/>
              </a:rPr>
              <a:t>Разрешение Штаба Военного Округа</a:t>
            </a:r>
          </a:p>
          <a:p>
            <a:pPr marL="0" indent="0" algn="ctr">
              <a:buNone/>
            </a:pPr>
            <a:endParaRPr lang="ru-RU" dirty="0" smtClean="0"/>
          </a:p>
          <a:p>
            <a:endParaRPr lang="ru-RU" dirty="0"/>
          </a:p>
        </p:txBody>
      </p:sp>
      <p:pic>
        <p:nvPicPr>
          <p:cNvPr id="5" name="Объект 4"/>
          <p:cNvPicPr>
            <a:picLocks noGrp="1" noChangeAspect="1"/>
          </p:cNvPicPr>
          <p:nvPr>
            <p:ph sz="half" idx="2"/>
          </p:nvPr>
        </p:nvPicPr>
        <p:blipFill>
          <a:blip r:embed="rId3"/>
          <a:stretch>
            <a:fillRect/>
          </a:stretch>
        </p:blipFill>
        <p:spPr>
          <a:xfrm>
            <a:off x="5763416" y="939389"/>
            <a:ext cx="6227694" cy="5918609"/>
          </a:xfrm>
          <a:prstGeom prst="rect">
            <a:avLst/>
          </a:prstGeom>
        </p:spPr>
      </p:pic>
    </p:spTree>
    <p:extLst>
      <p:ext uri="{BB962C8B-B14F-4D97-AF65-F5344CB8AC3E}">
        <p14:creationId xmlns:p14="http://schemas.microsoft.com/office/powerpoint/2010/main" val="2805823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1"/>
            <a:ext cx="12192000" cy="1354014"/>
          </a:xfrm>
          <a:solidFill>
            <a:srgbClr val="002060"/>
          </a:solidFill>
        </p:spPr>
        <p:txBody>
          <a:bodyPr>
            <a:normAutofit/>
          </a:bodyPr>
          <a:lstStyle/>
          <a:p>
            <a:pPr algn="ctr"/>
            <a:r>
              <a:rPr lang="ru-RU" sz="7200" dirty="0" smtClean="0">
                <a:solidFill>
                  <a:schemeClr val="bg1"/>
                </a:solidFill>
                <a:latin typeface="Impact" panose="020B0806030902050204" pitchFamily="34" charset="0"/>
              </a:rPr>
              <a:t>Идеальный шпион</a:t>
            </a:r>
            <a:endParaRPr lang="ru-RU" sz="7200" dirty="0">
              <a:solidFill>
                <a:schemeClr val="bg1"/>
              </a:solidFill>
              <a:latin typeface="Impact" panose="020B0806030902050204" pitchFamily="34" charset="0"/>
            </a:endParaRPr>
          </a:p>
        </p:txBody>
      </p:sp>
      <p:sp>
        <p:nvSpPr>
          <p:cNvPr id="5" name="Объект 4"/>
          <p:cNvSpPr>
            <a:spLocks noGrp="1"/>
          </p:cNvSpPr>
          <p:nvPr>
            <p:ph sz="half" idx="1"/>
          </p:nvPr>
        </p:nvSpPr>
        <p:spPr>
          <a:xfrm>
            <a:off x="87923" y="1468316"/>
            <a:ext cx="5931877" cy="5284176"/>
          </a:xfrm>
        </p:spPr>
        <p:txBody>
          <a:bodyPr>
            <a:normAutofit/>
          </a:bodyPr>
          <a:lstStyle/>
          <a:p>
            <a:pPr marL="0" indent="0" algn="ctr">
              <a:buNone/>
            </a:pPr>
            <a:r>
              <a:rPr lang="ru-RU" sz="3600" dirty="0">
                <a:solidFill>
                  <a:srgbClr val="002060"/>
                </a:solidFill>
                <a:latin typeface="Arial Narrow" panose="020B0606020202030204" pitchFamily="34" charset="0"/>
              </a:rPr>
              <a:t>Дрон — практически идеальный инструмент для любителя подглядывать, шпиона </a:t>
            </a:r>
            <a:r>
              <a:rPr lang="ru-RU" sz="3600" dirty="0" smtClean="0">
                <a:solidFill>
                  <a:srgbClr val="002060"/>
                </a:solidFill>
                <a:latin typeface="Arial Narrow" panose="020B0606020202030204" pitchFamily="34" charset="0"/>
              </a:rPr>
              <a:t>или </a:t>
            </a:r>
            <a:r>
              <a:rPr lang="ru-RU" sz="3600" dirty="0">
                <a:solidFill>
                  <a:srgbClr val="002060"/>
                </a:solidFill>
                <a:latin typeface="Arial Narrow" panose="020B0606020202030204" pitchFamily="34" charset="0"/>
              </a:rPr>
              <a:t>анархиста </a:t>
            </a:r>
            <a:r>
              <a:rPr lang="ru-RU" sz="3600" dirty="0" smtClean="0">
                <a:solidFill>
                  <a:srgbClr val="002060"/>
                </a:solidFill>
                <a:latin typeface="Arial Narrow" panose="020B0606020202030204" pitchFamily="34" charset="0"/>
              </a:rPr>
              <a:t>.</a:t>
            </a:r>
          </a:p>
          <a:p>
            <a:pPr marL="0" indent="0" algn="ctr">
              <a:buNone/>
            </a:pPr>
            <a:r>
              <a:rPr lang="ru-RU" sz="3600" dirty="0" smtClean="0">
                <a:solidFill>
                  <a:srgbClr val="002060"/>
                </a:solidFill>
                <a:latin typeface="Arial Narrow" panose="020B0606020202030204" pitchFamily="34" charset="0"/>
              </a:rPr>
              <a:t> </a:t>
            </a:r>
            <a:r>
              <a:rPr lang="ru-RU" sz="3600" dirty="0">
                <a:solidFill>
                  <a:srgbClr val="002060"/>
                </a:solidFill>
                <a:latin typeface="Arial Narrow" panose="020B0606020202030204" pitchFamily="34" charset="0"/>
              </a:rPr>
              <a:t>В итоге во многих странах законодатели стали спешно принимать новые законы, регулирующие продажи и эксплуатацию дронов. </a:t>
            </a:r>
          </a:p>
        </p:txBody>
      </p:sp>
      <p:pic>
        <p:nvPicPr>
          <p:cNvPr id="2" name="Объект 1"/>
          <p:cNvPicPr>
            <a:picLocks noGrp="1" noChangeAspect="1"/>
          </p:cNvPicPr>
          <p:nvPr>
            <p:ph sz="half" idx="2"/>
          </p:nvPr>
        </p:nvPicPr>
        <p:blipFill>
          <a:blip r:embed="rId3"/>
          <a:stretch>
            <a:fillRect/>
          </a:stretch>
        </p:blipFill>
        <p:spPr>
          <a:xfrm>
            <a:off x="6019800" y="1331868"/>
            <a:ext cx="6172200" cy="5526132"/>
          </a:xfrm>
          <a:prstGeom prst="rect">
            <a:avLst/>
          </a:prstGeom>
        </p:spPr>
      </p:pic>
    </p:spTree>
    <p:extLst>
      <p:ext uri="{BB962C8B-B14F-4D97-AF65-F5344CB8AC3E}">
        <p14:creationId xmlns:p14="http://schemas.microsoft.com/office/powerpoint/2010/main" val="33222691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Согласование аэрофотосъемки</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normAutofit/>
          </a:bodyPr>
          <a:lstStyle/>
          <a:p>
            <a:pPr marL="0" indent="0" algn="ctr">
              <a:buNone/>
            </a:pPr>
            <a:r>
              <a:rPr lang="ru-RU" sz="4800" dirty="0" smtClean="0">
                <a:solidFill>
                  <a:srgbClr val="002060"/>
                </a:solidFill>
                <a:latin typeface="Arial Narrow" panose="020B0606020202030204" pitchFamily="34" charset="0"/>
              </a:rPr>
              <a:t>Необходимо</a:t>
            </a:r>
          </a:p>
          <a:p>
            <a:pPr algn="ctr"/>
            <a:endParaRPr lang="ru-RU" sz="4800" dirty="0">
              <a:solidFill>
                <a:srgbClr val="002060"/>
              </a:solidFill>
              <a:latin typeface="Arial Narrow" panose="020B0606020202030204" pitchFamily="34" charset="0"/>
            </a:endParaRPr>
          </a:p>
          <a:p>
            <a:pPr marL="0" indent="0" algn="ctr">
              <a:buNone/>
            </a:pPr>
            <a:r>
              <a:rPr lang="ru-RU" sz="4800" dirty="0">
                <a:solidFill>
                  <a:srgbClr val="002060"/>
                </a:solidFill>
                <a:latin typeface="Arial Narrow" panose="020B0606020202030204" pitchFamily="34" charset="0"/>
              </a:rPr>
              <a:t>Разрешение Федеральной службы безопасности Российской Федерации</a:t>
            </a:r>
          </a:p>
        </p:txBody>
      </p:sp>
      <p:pic>
        <p:nvPicPr>
          <p:cNvPr id="5" name="Объект 4"/>
          <p:cNvPicPr>
            <a:picLocks noGrp="1" noChangeAspect="1"/>
          </p:cNvPicPr>
          <p:nvPr>
            <p:ph sz="half" idx="2"/>
          </p:nvPr>
        </p:nvPicPr>
        <p:blipFill>
          <a:blip r:embed="rId3"/>
          <a:stretch>
            <a:fillRect/>
          </a:stretch>
        </p:blipFill>
        <p:spPr>
          <a:xfrm>
            <a:off x="6019800" y="989573"/>
            <a:ext cx="6172200" cy="5910907"/>
          </a:xfrm>
          <a:prstGeom prst="rect">
            <a:avLst/>
          </a:prstGeom>
        </p:spPr>
      </p:pic>
    </p:spTree>
    <p:extLst>
      <p:ext uri="{BB962C8B-B14F-4D97-AF65-F5344CB8AC3E}">
        <p14:creationId xmlns:p14="http://schemas.microsoft.com/office/powerpoint/2010/main" val="7705868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Согласование аэрофотосъемки</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normAutofit/>
          </a:bodyPr>
          <a:lstStyle/>
          <a:p>
            <a:pPr marL="0" indent="0" algn="ctr">
              <a:buNone/>
            </a:pPr>
            <a:r>
              <a:rPr lang="ru-RU" sz="5400" dirty="0" smtClean="0">
                <a:solidFill>
                  <a:srgbClr val="002060"/>
                </a:solidFill>
                <a:latin typeface="Arial Narrow" panose="020B0606020202030204" pitchFamily="34" charset="0"/>
              </a:rPr>
              <a:t>Необходимо получить </a:t>
            </a:r>
          </a:p>
          <a:p>
            <a:pPr algn="ctr"/>
            <a:endParaRPr lang="ru-RU" sz="5400" dirty="0">
              <a:solidFill>
                <a:srgbClr val="002060"/>
              </a:solidFill>
              <a:latin typeface="Arial Narrow" panose="020B0606020202030204" pitchFamily="34" charset="0"/>
            </a:endParaRPr>
          </a:p>
          <a:p>
            <a:pPr marL="0" indent="0" algn="ctr">
              <a:buNone/>
            </a:pPr>
            <a:r>
              <a:rPr lang="ru-RU" sz="5400" dirty="0">
                <a:solidFill>
                  <a:srgbClr val="002060"/>
                </a:solidFill>
                <a:latin typeface="Arial Narrow" panose="020B0606020202030204" pitchFamily="34" charset="0"/>
              </a:rPr>
              <a:t>“Представление” на использование воздушного пространства</a:t>
            </a:r>
          </a:p>
        </p:txBody>
      </p:sp>
      <p:pic>
        <p:nvPicPr>
          <p:cNvPr id="5" name="Объект 4"/>
          <p:cNvPicPr>
            <a:picLocks noGrp="1" noChangeAspect="1"/>
          </p:cNvPicPr>
          <p:nvPr>
            <p:ph sz="half" idx="2"/>
          </p:nvPr>
        </p:nvPicPr>
        <p:blipFill>
          <a:blip r:embed="rId3"/>
          <a:stretch>
            <a:fillRect/>
          </a:stretch>
        </p:blipFill>
        <p:spPr>
          <a:xfrm>
            <a:off x="6019801" y="1825625"/>
            <a:ext cx="6172200" cy="5032375"/>
          </a:xfrm>
          <a:prstGeom prst="rect">
            <a:avLst/>
          </a:prstGeom>
        </p:spPr>
      </p:pic>
    </p:spTree>
    <p:extLst>
      <p:ext uri="{BB962C8B-B14F-4D97-AF65-F5344CB8AC3E}">
        <p14:creationId xmlns:p14="http://schemas.microsoft.com/office/powerpoint/2010/main" val="13727540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Согласование аэрофотосъемки</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lstStyle/>
          <a:p>
            <a:endParaRPr lang="ru-RU" dirty="0" smtClean="0"/>
          </a:p>
          <a:p>
            <a:pPr algn="ctr"/>
            <a:endParaRPr lang="ru-RU" sz="4800" dirty="0">
              <a:solidFill>
                <a:srgbClr val="002060"/>
              </a:solidFill>
              <a:latin typeface="Arial Narrow" panose="020B0606020202030204" pitchFamily="34" charset="0"/>
            </a:endParaRPr>
          </a:p>
          <a:p>
            <a:pPr marL="0" indent="0" algn="ctr">
              <a:buNone/>
            </a:pPr>
            <a:r>
              <a:rPr lang="ru-RU" sz="4800" dirty="0" smtClean="0">
                <a:solidFill>
                  <a:srgbClr val="002060"/>
                </a:solidFill>
                <a:latin typeface="Arial Narrow" panose="020B0606020202030204" pitchFamily="34" charset="0"/>
              </a:rPr>
              <a:t>Необходимо направить в центр ЕС ОрВД</a:t>
            </a:r>
          </a:p>
          <a:p>
            <a:pPr marL="0" indent="0" algn="ctr">
              <a:buNone/>
            </a:pPr>
            <a:endParaRPr lang="ru-RU" sz="4800" dirty="0">
              <a:solidFill>
                <a:srgbClr val="002060"/>
              </a:solidFill>
              <a:latin typeface="Arial Narrow" panose="020B0606020202030204" pitchFamily="34" charset="0"/>
            </a:endParaRPr>
          </a:p>
          <a:p>
            <a:pPr marL="0" indent="0" algn="ctr">
              <a:buNone/>
            </a:pPr>
            <a:r>
              <a:rPr lang="ru-RU" sz="4800" dirty="0" smtClean="0">
                <a:solidFill>
                  <a:srgbClr val="002060"/>
                </a:solidFill>
                <a:latin typeface="Arial Narrow" panose="020B0606020202030204" pitchFamily="34" charset="0"/>
              </a:rPr>
              <a:t>План полета</a:t>
            </a:r>
            <a:endParaRPr lang="ru-RU" sz="4800" dirty="0">
              <a:solidFill>
                <a:srgbClr val="002060"/>
              </a:solidFill>
              <a:latin typeface="Arial Narrow" panose="020B0606020202030204" pitchFamily="34" charset="0"/>
            </a:endParaRPr>
          </a:p>
        </p:txBody>
      </p:sp>
      <p:pic>
        <p:nvPicPr>
          <p:cNvPr id="5" name="Объект 4"/>
          <p:cNvPicPr>
            <a:picLocks noGrp="1" noChangeAspect="1"/>
          </p:cNvPicPr>
          <p:nvPr>
            <p:ph sz="half" idx="2"/>
          </p:nvPr>
        </p:nvPicPr>
        <p:blipFill>
          <a:blip r:embed="rId3"/>
          <a:stretch>
            <a:fillRect/>
          </a:stretch>
        </p:blipFill>
        <p:spPr>
          <a:xfrm>
            <a:off x="6019800" y="1101435"/>
            <a:ext cx="6172200" cy="5756563"/>
          </a:xfrm>
          <a:prstGeom prst="rect">
            <a:avLst/>
          </a:prstGeom>
        </p:spPr>
      </p:pic>
    </p:spTree>
    <p:extLst>
      <p:ext uri="{BB962C8B-B14F-4D97-AF65-F5344CB8AC3E}">
        <p14:creationId xmlns:p14="http://schemas.microsoft.com/office/powerpoint/2010/main" val="6721098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После завершения аэрофотосъемки</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normAutofit/>
          </a:bodyPr>
          <a:lstStyle/>
          <a:p>
            <a:pPr marL="0" indent="0" algn="ctr">
              <a:buNone/>
            </a:pPr>
            <a:endParaRPr lang="ru-RU" sz="3600" dirty="0" smtClean="0">
              <a:solidFill>
                <a:srgbClr val="002060"/>
              </a:solidFill>
              <a:latin typeface="Arial Narrow" panose="020B0606020202030204" pitchFamily="34" charset="0"/>
            </a:endParaRPr>
          </a:p>
          <a:p>
            <a:pPr marL="0" indent="0" algn="ctr">
              <a:buNone/>
            </a:pPr>
            <a:r>
              <a:rPr lang="ru-RU" sz="3600" dirty="0" smtClean="0">
                <a:solidFill>
                  <a:srgbClr val="002060"/>
                </a:solidFill>
                <a:latin typeface="Arial Narrow" panose="020B0606020202030204" pitchFamily="34" charset="0"/>
              </a:rPr>
              <a:t>после </a:t>
            </a:r>
            <a:r>
              <a:rPr lang="ru-RU" sz="3600" dirty="0">
                <a:solidFill>
                  <a:srgbClr val="002060"/>
                </a:solidFill>
                <a:latin typeface="Arial Narrow" panose="020B0606020202030204" pitchFamily="34" charset="0"/>
              </a:rPr>
              <a:t>окончания АФС </a:t>
            </a:r>
            <a:r>
              <a:rPr lang="ru-RU" sz="3600" dirty="0" smtClean="0">
                <a:solidFill>
                  <a:srgbClr val="002060"/>
                </a:solidFill>
                <a:latin typeface="Arial Narrow" panose="020B0606020202030204" pitchFamily="34" charset="0"/>
              </a:rPr>
              <a:t>полученные материалы передаются  </a:t>
            </a:r>
            <a:r>
              <a:rPr lang="ru-RU" sz="3600" dirty="0">
                <a:solidFill>
                  <a:srgbClr val="002060"/>
                </a:solidFill>
                <a:latin typeface="Arial Narrow" panose="020B0606020202030204" pitchFamily="34" charset="0"/>
              </a:rPr>
              <a:t>на контрольный просмотр </a:t>
            </a:r>
            <a:r>
              <a:rPr lang="ru-RU" sz="3600" dirty="0" smtClean="0">
                <a:solidFill>
                  <a:srgbClr val="002060"/>
                </a:solidFill>
                <a:latin typeface="Arial Narrow" panose="020B0606020202030204" pitchFamily="34" charset="0"/>
              </a:rPr>
              <a:t>военному цензору </a:t>
            </a:r>
            <a:r>
              <a:rPr lang="ru-RU" sz="3600" dirty="0">
                <a:solidFill>
                  <a:srgbClr val="002060"/>
                </a:solidFill>
                <a:latin typeface="Arial Narrow" panose="020B0606020202030204" pitchFamily="34" charset="0"/>
              </a:rPr>
              <a:t>в </a:t>
            </a:r>
            <a:r>
              <a:rPr lang="ru-RU" sz="3600" dirty="0" smtClean="0">
                <a:solidFill>
                  <a:srgbClr val="002060"/>
                </a:solidFill>
                <a:latin typeface="Arial Narrow" panose="020B0606020202030204" pitchFamily="34" charset="0"/>
              </a:rPr>
              <a:t>оперативное управление штаба </a:t>
            </a:r>
            <a:r>
              <a:rPr lang="ru-RU" sz="3600" dirty="0">
                <a:solidFill>
                  <a:srgbClr val="002060"/>
                </a:solidFill>
                <a:latin typeface="Arial Narrow" panose="020B0606020202030204" pitchFamily="34" charset="0"/>
              </a:rPr>
              <a:t>военного округа. </a:t>
            </a:r>
          </a:p>
        </p:txBody>
      </p:sp>
      <p:pic>
        <p:nvPicPr>
          <p:cNvPr id="5" name="Объект 4"/>
          <p:cNvPicPr>
            <a:picLocks noGrp="1" noChangeAspect="1"/>
          </p:cNvPicPr>
          <p:nvPr>
            <p:ph sz="half" idx="2"/>
          </p:nvPr>
        </p:nvPicPr>
        <p:blipFill>
          <a:blip r:embed="rId3"/>
          <a:stretch>
            <a:fillRect/>
          </a:stretch>
        </p:blipFill>
        <p:spPr>
          <a:xfrm>
            <a:off x="6172200" y="1825623"/>
            <a:ext cx="6019800" cy="5032375"/>
          </a:xfrm>
          <a:prstGeom prst="rect">
            <a:avLst/>
          </a:prstGeom>
        </p:spPr>
      </p:pic>
    </p:spTree>
    <p:extLst>
      <p:ext uri="{BB962C8B-B14F-4D97-AF65-F5344CB8AC3E}">
        <p14:creationId xmlns:p14="http://schemas.microsoft.com/office/powerpoint/2010/main" val="6285514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Развитие порядка использования БПЛА</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normAutofit/>
          </a:bodyPr>
          <a:lstStyle/>
          <a:p>
            <a:pPr marL="0" indent="0" algn="ctr">
              <a:buNone/>
            </a:pPr>
            <a:r>
              <a:rPr lang="ru-RU" sz="4800" dirty="0" smtClean="0">
                <a:solidFill>
                  <a:srgbClr val="002060"/>
                </a:solidFill>
                <a:latin typeface="Arial Narrow" panose="020B0606020202030204" pitchFamily="34" charset="0"/>
              </a:rPr>
              <a:t>Концепция </a:t>
            </a:r>
            <a:r>
              <a:rPr lang="ru-RU" sz="4800" dirty="0">
                <a:solidFill>
                  <a:srgbClr val="002060"/>
                </a:solidFill>
                <a:latin typeface="Arial Narrow" panose="020B0606020202030204" pitchFamily="34" charset="0"/>
              </a:rPr>
              <a:t>интеграции беспилотных воздушных судов (БВС) в единое воздушное </a:t>
            </a:r>
            <a:r>
              <a:rPr lang="ru-RU" sz="4800" dirty="0" smtClean="0">
                <a:solidFill>
                  <a:srgbClr val="002060"/>
                </a:solidFill>
                <a:latin typeface="Arial Narrow" panose="020B0606020202030204" pitchFamily="34" charset="0"/>
              </a:rPr>
              <a:t>пространство</a:t>
            </a:r>
          </a:p>
          <a:p>
            <a:pPr marL="0" indent="0" algn="ctr">
              <a:buNone/>
            </a:pPr>
            <a:r>
              <a:rPr lang="ru-RU" sz="4800" dirty="0">
                <a:solidFill>
                  <a:srgbClr val="C00000"/>
                </a:solidFill>
                <a:latin typeface="Impact" panose="020B0806030902050204" pitchFamily="34" charset="0"/>
              </a:rPr>
              <a:t>у</a:t>
            </a:r>
            <a:r>
              <a:rPr lang="ru-RU" sz="4800" dirty="0" smtClean="0">
                <a:solidFill>
                  <a:srgbClr val="C00000"/>
                </a:solidFill>
                <a:latin typeface="Impact" panose="020B0806030902050204" pitchFamily="34" charset="0"/>
              </a:rPr>
              <a:t>простит пользование БПЛА</a:t>
            </a:r>
            <a:endParaRPr lang="ru-RU" sz="4800" dirty="0">
              <a:solidFill>
                <a:srgbClr val="C00000"/>
              </a:solidFill>
              <a:latin typeface="Impact" panose="020B0806030902050204" pitchFamily="34" charset="0"/>
            </a:endParaRPr>
          </a:p>
          <a:p>
            <a:pPr marL="0" indent="0" algn="ctr">
              <a:buNone/>
            </a:pPr>
            <a:endParaRPr lang="ru-RU" sz="4800" dirty="0">
              <a:solidFill>
                <a:srgbClr val="002060"/>
              </a:solidFill>
              <a:latin typeface="Arial Narrow" panose="020B0606020202030204" pitchFamily="34" charset="0"/>
            </a:endParaRPr>
          </a:p>
          <a:p>
            <a:endParaRPr lang="ru-RU" dirty="0"/>
          </a:p>
        </p:txBody>
      </p:sp>
      <p:sp>
        <p:nvSpPr>
          <p:cNvPr id="4" name="Объект 3"/>
          <p:cNvSpPr>
            <a:spLocks noGrp="1"/>
          </p:cNvSpPr>
          <p:nvPr>
            <p:ph sz="half" idx="2"/>
          </p:nvPr>
        </p:nvSpPr>
        <p:spPr>
          <a:xfrm>
            <a:off x="6019800" y="1825624"/>
            <a:ext cx="6036129" cy="5032375"/>
          </a:xfrm>
          <a:solidFill>
            <a:srgbClr val="002060"/>
          </a:solidFill>
        </p:spPr>
        <p:txBody>
          <a:bodyPr>
            <a:normAutofit/>
          </a:bodyPr>
          <a:lstStyle/>
          <a:p>
            <a:pPr marL="0" indent="0" algn="ctr">
              <a:buNone/>
            </a:pPr>
            <a:endParaRPr lang="ru-RU" sz="4000" dirty="0" smtClean="0">
              <a:solidFill>
                <a:schemeClr val="bg1"/>
              </a:solidFill>
              <a:latin typeface="Arial Narrow" panose="020B0606020202030204" pitchFamily="34" charset="0"/>
            </a:endParaRPr>
          </a:p>
          <a:p>
            <a:pPr marL="0" indent="0" algn="ctr">
              <a:buNone/>
            </a:pPr>
            <a:r>
              <a:rPr lang="ru-RU" sz="4000" dirty="0" smtClean="0">
                <a:solidFill>
                  <a:schemeClr val="bg1"/>
                </a:solidFill>
                <a:latin typeface="Arial Narrow" panose="020B0606020202030204" pitchFamily="34" charset="0"/>
              </a:rPr>
              <a:t>Для контроля за полетами дронов предполагается использовать государственную систему экстренного реагирования при автомобильных авариях ЭРА–ГЛОНАСС. </a:t>
            </a:r>
            <a:endParaRPr lang="ru-RU" sz="4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426206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Необходимо государственное регулирование </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019800" cy="5032375"/>
          </a:xfrm>
        </p:spPr>
        <p:txBody>
          <a:bodyPr>
            <a:normAutofit lnSpcReduction="10000"/>
          </a:bodyPr>
          <a:lstStyle/>
          <a:p>
            <a:pPr marL="0" indent="0" algn="ctr">
              <a:buNone/>
            </a:pPr>
            <a:endParaRPr lang="ru-RU" dirty="0" smtClean="0">
              <a:solidFill>
                <a:srgbClr val="002060"/>
              </a:solidFill>
              <a:latin typeface="Arial Narrow" panose="020B0606020202030204" pitchFamily="34" charset="0"/>
            </a:endParaRPr>
          </a:p>
          <a:p>
            <a:pPr marL="0" indent="0" algn="ctr">
              <a:buNone/>
            </a:pPr>
            <a:r>
              <a:rPr lang="ru-RU" sz="3600" dirty="0" smtClean="0">
                <a:solidFill>
                  <a:srgbClr val="002060"/>
                </a:solidFill>
                <a:latin typeface="Arial Narrow" panose="020B0606020202030204" pitchFamily="34" charset="0"/>
              </a:rPr>
              <a:t>Небольшой </a:t>
            </a:r>
            <a:r>
              <a:rPr lang="ru-RU" sz="3600" dirty="0">
                <a:solidFill>
                  <a:srgbClr val="002060"/>
                </a:solidFill>
                <a:latin typeface="Arial Narrow" panose="020B0606020202030204" pitchFamily="34" charset="0"/>
              </a:rPr>
              <a:t>черный дрон завис над стадионом Луиса Армстронга во время проведения здесь одного из матчей US </a:t>
            </a:r>
            <a:r>
              <a:rPr lang="ru-RU" sz="3600" dirty="0" smtClean="0">
                <a:solidFill>
                  <a:srgbClr val="002060"/>
                </a:solidFill>
                <a:latin typeface="Arial Narrow" panose="020B0606020202030204" pitchFamily="34" charset="0"/>
              </a:rPr>
              <a:t>Open, затем упал </a:t>
            </a:r>
            <a:r>
              <a:rPr lang="ru-RU" sz="3600" dirty="0">
                <a:solidFill>
                  <a:srgbClr val="002060"/>
                </a:solidFill>
                <a:latin typeface="Arial Narrow" panose="020B0606020202030204" pitchFamily="34" charset="0"/>
              </a:rPr>
              <a:t>и разбился к концу второго раунда матча с участием спортсменок Флавии Пенетта и Моники Никулеску</a:t>
            </a:r>
            <a:r>
              <a:rPr lang="ru-RU" sz="3600" dirty="0"/>
              <a:t>. </a:t>
            </a:r>
          </a:p>
        </p:txBody>
      </p:sp>
      <p:pic>
        <p:nvPicPr>
          <p:cNvPr id="5" name="Объект 4"/>
          <p:cNvPicPr>
            <a:picLocks noGrp="1" noChangeAspect="1"/>
          </p:cNvPicPr>
          <p:nvPr>
            <p:ph sz="half" idx="2"/>
          </p:nvPr>
        </p:nvPicPr>
        <p:blipFill>
          <a:blip r:embed="rId3"/>
          <a:stretch>
            <a:fillRect/>
          </a:stretch>
        </p:blipFill>
        <p:spPr>
          <a:xfrm>
            <a:off x="6019800" y="1825624"/>
            <a:ext cx="6035675" cy="4852762"/>
          </a:xfrm>
          <a:prstGeom prst="rect">
            <a:avLst/>
          </a:prstGeom>
        </p:spPr>
      </p:pic>
    </p:spTree>
    <p:extLst>
      <p:ext uri="{BB962C8B-B14F-4D97-AF65-F5344CB8AC3E}">
        <p14:creationId xmlns:p14="http://schemas.microsoft.com/office/powerpoint/2010/main" val="2495218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Полеты – только с разрешения государства</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0" y="1825624"/>
            <a:ext cx="6949440" cy="5032375"/>
          </a:xfrm>
        </p:spPr>
        <p:txBody>
          <a:bodyPr>
            <a:normAutofit lnSpcReduction="10000"/>
          </a:bodyPr>
          <a:lstStyle/>
          <a:p>
            <a:pPr marL="0" indent="0">
              <a:buNone/>
            </a:pPr>
            <a:r>
              <a:rPr lang="ru-RU" sz="3200" dirty="0">
                <a:solidFill>
                  <a:srgbClr val="002060"/>
                </a:solidFill>
                <a:latin typeface="Arial Narrow" panose="020B0606020202030204" pitchFamily="34" charset="0"/>
              </a:rPr>
              <a:t>во многих странах законодатели стали спешно принимать новые законы, регулирующие продажи и эксплуатацию дронов</a:t>
            </a:r>
            <a:r>
              <a:rPr lang="ru-RU" sz="3200" dirty="0" smtClean="0">
                <a:solidFill>
                  <a:srgbClr val="002060"/>
                </a:solidFill>
                <a:latin typeface="Arial Narrow" panose="020B0606020202030204" pitchFamily="34" charset="0"/>
              </a:rPr>
              <a:t>.</a:t>
            </a:r>
          </a:p>
          <a:p>
            <a:pPr marL="0" indent="0">
              <a:buNone/>
            </a:pPr>
            <a:r>
              <a:rPr lang="ru-RU" sz="3200" dirty="0" smtClean="0">
                <a:solidFill>
                  <a:srgbClr val="002060"/>
                </a:solidFill>
                <a:latin typeface="Arial Narrow" panose="020B0606020202030204" pitchFamily="34" charset="0"/>
              </a:rPr>
              <a:t>В </a:t>
            </a:r>
            <a:r>
              <a:rPr lang="ru-RU" sz="3200" dirty="0">
                <a:solidFill>
                  <a:srgbClr val="002060"/>
                </a:solidFill>
                <a:latin typeface="Arial Narrow" panose="020B0606020202030204" pitchFamily="34" charset="0"/>
              </a:rPr>
              <a:t>каждой стране свои законы, но в большинстве случаев владельцам дронов запрещается снимать людей без явного их согласия, БПЛА нельзя использовать рядом с аэропортами, вокзалами, объектами военного и промышленного значения. </a:t>
            </a:r>
            <a:endParaRPr lang="ru-RU" sz="3200" dirty="0" smtClean="0">
              <a:solidFill>
                <a:srgbClr val="002060"/>
              </a:solidFill>
              <a:latin typeface="Arial Narrow" panose="020B0606020202030204" pitchFamily="34" charset="0"/>
            </a:endParaRPr>
          </a:p>
          <a:p>
            <a:endParaRPr lang="ru-RU" sz="1200" dirty="0"/>
          </a:p>
        </p:txBody>
      </p:sp>
      <p:pic>
        <p:nvPicPr>
          <p:cNvPr id="5" name="Объект 4"/>
          <p:cNvPicPr>
            <a:picLocks noGrp="1" noChangeAspect="1"/>
          </p:cNvPicPr>
          <p:nvPr>
            <p:ph sz="half" idx="2"/>
          </p:nvPr>
        </p:nvPicPr>
        <p:blipFill>
          <a:blip r:embed="rId3"/>
          <a:stretch>
            <a:fillRect/>
          </a:stretch>
        </p:blipFill>
        <p:spPr>
          <a:xfrm>
            <a:off x="7113639" y="1825625"/>
            <a:ext cx="4842141" cy="5032375"/>
          </a:xfrm>
          <a:prstGeom prst="rect">
            <a:avLst/>
          </a:prstGeom>
        </p:spPr>
      </p:pic>
    </p:spTree>
    <p:extLst>
      <p:ext uri="{BB962C8B-B14F-4D97-AF65-F5344CB8AC3E}">
        <p14:creationId xmlns:p14="http://schemas.microsoft.com/office/powerpoint/2010/main" val="1408222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1690688"/>
          </a:xfrm>
          <a:solidFill>
            <a:srgbClr val="002060"/>
          </a:solidFill>
        </p:spPr>
        <p:txBody>
          <a:bodyPr/>
          <a:lstStyle/>
          <a:p>
            <a:pPr algn="ctr"/>
            <a:r>
              <a:rPr lang="ru-RU" dirty="0" smtClean="0">
                <a:solidFill>
                  <a:schemeClr val="bg1"/>
                </a:solidFill>
                <a:latin typeface="Impact" panose="020B0806030902050204" pitchFamily="34" charset="0"/>
              </a:rPr>
              <a:t>Нормативное регулирование </a:t>
            </a:r>
            <a:endParaRPr lang="ru-RU" dirty="0">
              <a:solidFill>
                <a:schemeClr val="bg1"/>
              </a:solidFill>
              <a:latin typeface="Impact" panose="020B0806030902050204" pitchFamily="34" charset="0"/>
            </a:endParaRPr>
          </a:p>
        </p:txBody>
      </p:sp>
      <p:sp>
        <p:nvSpPr>
          <p:cNvPr id="3" name="Объект 2"/>
          <p:cNvSpPr>
            <a:spLocks noGrp="1"/>
          </p:cNvSpPr>
          <p:nvPr>
            <p:ph sz="half" idx="1"/>
          </p:nvPr>
        </p:nvSpPr>
        <p:spPr>
          <a:xfrm>
            <a:off x="-1" y="1825624"/>
            <a:ext cx="6920345" cy="5032375"/>
          </a:xfrm>
        </p:spPr>
        <p:txBody>
          <a:bodyPr>
            <a:normAutofit lnSpcReduction="10000"/>
          </a:bodyPr>
          <a:lstStyle/>
          <a:p>
            <a:pPr marL="0" indent="0">
              <a:buNone/>
            </a:pPr>
            <a:r>
              <a:rPr lang="ru-RU" sz="3200" dirty="0" smtClean="0">
                <a:solidFill>
                  <a:srgbClr val="002060"/>
                </a:solidFill>
                <a:latin typeface="Arial Narrow" panose="020B0606020202030204" pitchFamily="34" charset="0"/>
              </a:rPr>
              <a:t>-Конституция РФ</a:t>
            </a:r>
          </a:p>
          <a:p>
            <a:pPr marL="0" indent="0">
              <a:buNone/>
            </a:pPr>
            <a:r>
              <a:rPr lang="ru-RU" sz="3200" dirty="0">
                <a:solidFill>
                  <a:srgbClr val="002060"/>
                </a:solidFill>
                <a:latin typeface="Arial Narrow" panose="020B0606020202030204" pitchFamily="34" charset="0"/>
              </a:rPr>
              <a:t>-</a:t>
            </a:r>
            <a:r>
              <a:rPr lang="ru-RU" sz="3200" dirty="0" smtClean="0">
                <a:solidFill>
                  <a:srgbClr val="002060"/>
                </a:solidFill>
                <a:latin typeface="Arial Narrow" panose="020B0606020202030204" pitchFamily="34" charset="0"/>
              </a:rPr>
              <a:t>Воздушный кодекс РФ</a:t>
            </a:r>
          </a:p>
          <a:p>
            <a:pPr marL="0" indent="0">
              <a:buNone/>
            </a:pPr>
            <a:r>
              <a:rPr lang="ru-RU" sz="3200" dirty="0" smtClean="0">
                <a:solidFill>
                  <a:srgbClr val="002060"/>
                </a:solidFill>
                <a:latin typeface="Arial Narrow" panose="020B0606020202030204" pitchFamily="34" charset="0"/>
              </a:rPr>
              <a:t>-Федеральные правила эксплуатации воздушного пространства</a:t>
            </a:r>
          </a:p>
          <a:p>
            <a:pPr marL="0" indent="0">
              <a:buNone/>
            </a:pPr>
            <a:r>
              <a:rPr lang="ru-RU" sz="3200" dirty="0" smtClean="0">
                <a:solidFill>
                  <a:srgbClr val="002060"/>
                </a:solidFill>
                <a:latin typeface="Arial Narrow" panose="020B0606020202030204" pitchFamily="34" charset="0"/>
              </a:rPr>
              <a:t>-Приказы Минтранса РФ</a:t>
            </a:r>
          </a:p>
          <a:p>
            <a:pPr marL="0" indent="0">
              <a:buNone/>
            </a:pPr>
            <a:endParaRPr lang="ru-RU" sz="3200" dirty="0">
              <a:solidFill>
                <a:srgbClr val="002060"/>
              </a:solidFill>
              <a:latin typeface="Arial Narrow" panose="020B0606020202030204" pitchFamily="34" charset="0"/>
            </a:endParaRPr>
          </a:p>
          <a:p>
            <a:pPr marL="0" indent="0" algn="ctr">
              <a:buNone/>
            </a:pPr>
            <a:r>
              <a:rPr lang="ru-RU" sz="3200" dirty="0">
                <a:solidFill>
                  <a:srgbClr val="002060"/>
                </a:solidFill>
                <a:latin typeface="Arial Narrow" panose="020B0606020202030204" pitchFamily="34" charset="0"/>
              </a:rPr>
              <a:t>За нарушение правил использования воздушного пространства установлена  уголовная и административная ответственность </a:t>
            </a:r>
          </a:p>
          <a:p>
            <a:pPr marL="0" indent="0">
              <a:buNone/>
            </a:pPr>
            <a:endParaRPr lang="ru-RU" dirty="0" smtClean="0"/>
          </a:p>
          <a:p>
            <a:pPr marL="0" indent="0">
              <a:buNone/>
            </a:pPr>
            <a:endParaRPr lang="ru-RU" dirty="0" smtClean="0"/>
          </a:p>
          <a:p>
            <a:pPr marL="0" indent="0">
              <a:buNone/>
            </a:pPr>
            <a:endParaRPr lang="ru-RU" dirty="0"/>
          </a:p>
        </p:txBody>
      </p:sp>
      <p:pic>
        <p:nvPicPr>
          <p:cNvPr id="5" name="Объект 4"/>
          <p:cNvPicPr>
            <a:picLocks noGrp="1" noChangeAspect="1"/>
          </p:cNvPicPr>
          <p:nvPr>
            <p:ph sz="half" idx="2"/>
          </p:nvPr>
        </p:nvPicPr>
        <p:blipFill>
          <a:blip r:embed="rId3"/>
          <a:stretch>
            <a:fillRect/>
          </a:stretch>
        </p:blipFill>
        <p:spPr>
          <a:xfrm>
            <a:off x="6475564" y="1690689"/>
            <a:ext cx="5716435" cy="5167310"/>
          </a:xfrm>
          <a:prstGeom prst="rect">
            <a:avLst/>
          </a:prstGeom>
        </p:spPr>
      </p:pic>
    </p:spTree>
    <p:extLst>
      <p:ext uri="{BB962C8B-B14F-4D97-AF65-F5344CB8AC3E}">
        <p14:creationId xmlns:p14="http://schemas.microsoft.com/office/powerpoint/2010/main" val="37427939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1319</TotalTime>
  <Words>3408</Words>
  <Application>Microsoft Office PowerPoint</Application>
  <PresentationFormat>Широкоэкранный</PresentationFormat>
  <Paragraphs>479</Paragraphs>
  <Slides>64</Slides>
  <Notes>55</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64</vt:i4>
      </vt:variant>
    </vt:vector>
  </HeadingPairs>
  <TitlesOfParts>
    <vt:vector size="74" baseType="lpstr">
      <vt:lpstr>Arial</vt:lpstr>
      <vt:lpstr>Arial Black</vt:lpstr>
      <vt:lpstr>Arial Narrow</vt:lpstr>
      <vt:lpstr>Arial Unicode MS</vt:lpstr>
      <vt:lpstr>Bahnschrift Condensed</vt:lpstr>
      <vt:lpstr>Calibri</vt:lpstr>
      <vt:lpstr>Calibri Light</vt:lpstr>
      <vt:lpstr>Impact</vt:lpstr>
      <vt:lpstr>Times New Roman</vt:lpstr>
      <vt:lpstr>Тема Office</vt:lpstr>
      <vt:lpstr>ГОСУДАРСТВЕННОЕ БЮДЖЕТНОЕ ПРОФЕССИОНАЛЬНОЕ ОБРАЗОВАТЕЛЬНОЕ УЧРЕЖДЕНИЕ ГОРОДА МОСКВЫ «КОЛЛЕДЖ ПОЛИЦИИ»</vt:lpstr>
      <vt:lpstr>содержание</vt:lpstr>
      <vt:lpstr>Первый вопрос</vt:lpstr>
      <vt:lpstr>Возможности цифровой эпохи</vt:lpstr>
      <vt:lpstr>Вопросы морали </vt:lpstr>
      <vt:lpstr>Идеальный шпион</vt:lpstr>
      <vt:lpstr>Необходимо государственное регулирование </vt:lpstr>
      <vt:lpstr>Полеты – только с разрешения государства</vt:lpstr>
      <vt:lpstr>Нормативное регулирование </vt:lpstr>
      <vt:lpstr>Второй вопрос</vt:lpstr>
      <vt:lpstr>Виды авиации</vt:lpstr>
      <vt:lpstr>Гражданская авиация </vt:lpstr>
      <vt:lpstr>Государственная авиация</vt:lpstr>
      <vt:lpstr>Военная  авиация</vt:lpstr>
      <vt:lpstr>Госавиация специального назначения </vt:lpstr>
      <vt:lpstr>Экспериментальная авиация</vt:lpstr>
      <vt:lpstr>Государственная регистрация </vt:lpstr>
      <vt:lpstr>Регистрирующий орган </vt:lpstr>
      <vt:lpstr>Регистрирующий орган </vt:lpstr>
      <vt:lpstr>Регистрирующий орган </vt:lpstr>
      <vt:lpstr>государственный учет воздушных судов</vt:lpstr>
      <vt:lpstr>Хочешь летать, зарегистрируй дрон !</vt:lpstr>
      <vt:lpstr>Что учитывать?</vt:lpstr>
      <vt:lpstr>Можно не регистрировать </vt:lpstr>
      <vt:lpstr>Срок регистрации</vt:lpstr>
      <vt:lpstr>Как зарегистрировать ?</vt:lpstr>
      <vt:lpstr>Форма заявления</vt:lpstr>
      <vt:lpstr>Ответственность для пользователей</vt:lpstr>
      <vt:lpstr>Ответственность невладельцев</vt:lpstr>
      <vt:lpstr>Ответственность владельцев незарегистрированных дронов</vt:lpstr>
      <vt:lpstr>Фиксация факта правонарушения</vt:lpstr>
      <vt:lpstr>Рассмотрение дела от административном правонарушении</vt:lpstr>
      <vt:lpstr>Уголовная ответственность</vt:lpstr>
      <vt:lpstr>Третий  вопрос</vt:lpstr>
      <vt:lpstr>определение</vt:lpstr>
      <vt:lpstr>Правила пользование небом </vt:lpstr>
      <vt:lpstr>Определение использования неба</vt:lpstr>
      <vt:lpstr>Нормативное «устройство неба»</vt:lpstr>
      <vt:lpstr>Структура единой системы управления воздушным движением </vt:lpstr>
      <vt:lpstr>Контроль за небом</vt:lpstr>
      <vt:lpstr>Разрешение на полет</vt:lpstr>
      <vt:lpstr>заголовок</vt:lpstr>
      <vt:lpstr> Структура подачи заявок на получение разрешения на использование воздушного пространства</vt:lpstr>
      <vt:lpstr>Порядок получения разрешения </vt:lpstr>
      <vt:lpstr>ЕС  ОрВД</vt:lpstr>
      <vt:lpstr>заголовок</vt:lpstr>
      <vt:lpstr>Использование воздушного пространства БВС </vt:lpstr>
      <vt:lpstr>Полеты над населенными пунктами</vt:lpstr>
      <vt:lpstr>Запрет на полеты</vt:lpstr>
      <vt:lpstr>Если летать нельзя, то кому можно?</vt:lpstr>
      <vt:lpstr>Если летать нельзя , но нужно?</vt:lpstr>
      <vt:lpstr>Четвертый  вопрос</vt:lpstr>
      <vt:lpstr>Воздушная работа</vt:lpstr>
      <vt:lpstr>аэрофотосъемка</vt:lpstr>
      <vt:lpstr>Согласование аэрофотосъемки</vt:lpstr>
      <vt:lpstr>Согласование аэрофотосъемки</vt:lpstr>
      <vt:lpstr>Согласование аэрофотосъемки</vt:lpstr>
      <vt:lpstr>Согласование аэрофотосъемки</vt:lpstr>
      <vt:lpstr>Согласование аэрофотосъемки</vt:lpstr>
      <vt:lpstr>Согласование аэрофотосъемки</vt:lpstr>
      <vt:lpstr>Согласование аэрофотосъемки</vt:lpstr>
      <vt:lpstr>Согласование аэрофотосъемки</vt:lpstr>
      <vt:lpstr>После завершения аэрофотосъемки</vt:lpstr>
      <vt:lpstr>Развитие порядка использования БПЛА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ГОСУДАРСТВЕННОЕ БЮДЖЕТНОЕ ПРОФЕССИОНАЛЬНОЕ ОБРАЗОВАТЕЛЬНОЕ УЧРЕЖДЕНИЕ ГОРОДА МОСКВЫ «КОЛЛЕДЖ ПОЛИЦИИ»</dc:title>
  <dc:creator>Svetaylo</dc:creator>
  <cp:lastModifiedBy>Кабинет 804</cp:lastModifiedBy>
  <cp:revision>48</cp:revision>
  <dcterms:created xsi:type="dcterms:W3CDTF">2023-03-19T07:47:22Z</dcterms:created>
  <dcterms:modified xsi:type="dcterms:W3CDTF">2023-03-31T13:08:48Z</dcterms:modified>
</cp:coreProperties>
</file>