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61" r:id="rId3"/>
    <p:sldId id="262" r:id="rId4"/>
    <p:sldId id="263" r:id="rId5"/>
    <p:sldId id="307" r:id="rId6"/>
    <p:sldId id="308" r:id="rId7"/>
    <p:sldId id="264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305" r:id="rId25"/>
    <p:sldId id="283" r:id="rId26"/>
    <p:sldId id="284" r:id="rId27"/>
    <p:sldId id="285" r:id="rId28"/>
    <p:sldId id="286" r:id="rId29"/>
    <p:sldId id="306" r:id="rId30"/>
    <p:sldId id="300" r:id="rId31"/>
    <p:sldId id="287" r:id="rId32"/>
    <p:sldId id="288" r:id="rId33"/>
    <p:sldId id="289" r:id="rId34"/>
    <p:sldId id="290" r:id="rId35"/>
    <p:sldId id="291" r:id="rId36"/>
    <p:sldId id="292" r:id="rId37"/>
    <p:sldId id="301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4" r:id="rId46"/>
    <p:sldId id="302" r:id="rId47"/>
    <p:sldId id="303" r:id="rId4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39" autoAdjust="0"/>
    <p:restoredTop sz="76825" autoAdjust="0"/>
  </p:normalViewPr>
  <p:slideViewPr>
    <p:cSldViewPr snapToGrid="0">
      <p:cViewPr varScale="1">
        <p:scale>
          <a:sx n="56" d="100"/>
          <a:sy n="56" d="100"/>
        </p:scale>
        <p:origin x="15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2ADA7B-2D61-424F-9C01-FDC86CAAD569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C7847D-B010-4DB1-9AD1-46ADEFDAAF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846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1%D0%B0%D1%80%D0%BE%D0%BC%D0%B5%D1%82%D1%80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ru.wikipedia.org/wiki/%D0%90%D0%BB%D1%8C%D1%82%D0%B8%D0%BC%D0%B5%D1%82%D1%80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habr.com/ru/news/t/445656/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habr.com/ru/post/205640/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F12CF-243C-4BB4-86D3-F04DFC186315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7626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Если самолет использует для создания подъемной силы крыло, то винтокрылые аппараты способны взлететь благодаря вращающемуся несущему винту. К главным преимуществам таких аппаратов относят: возможность зависать в воздухе и осуществлять вертикальный взлет и посадку.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Поэтому следующим шагом стал аппарат изобретателей французского происхождения братьев Бриге и Шарля </a:t>
            </a:r>
            <a:r>
              <a:rPr lang="ru-RU" dirty="0" err="1" smtClean="0"/>
              <a:t>Рише</a:t>
            </a:r>
            <a:r>
              <a:rPr lang="ru-RU" dirty="0" smtClean="0"/>
              <a:t>, построенный в 1907 г. Взлетная масса аппарата равнялась почти 600 кг, в конструкции было 4 винта диаметром по 4,1 метра. Назывался данный аппарат </a:t>
            </a:r>
            <a:r>
              <a:rPr lang="ru-RU" dirty="0" err="1" smtClean="0"/>
              <a:t>Gyroplane</a:t>
            </a:r>
            <a:r>
              <a:rPr lang="ru-RU" dirty="0" smtClean="0"/>
              <a:t>. К сожалению, взлететь ему удалось всего лишь на 60 сантиметров (впоследствии – на 1,5 метра), и полет его был трудноуправляем.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7847D-B010-4DB1-9AD1-46ADEFDAAFA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9454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Тем не менее уже в 1908 году появился </a:t>
            </a:r>
            <a:r>
              <a:rPr lang="ru-RU" dirty="0" err="1" smtClean="0"/>
              <a:t>Gyroplane</a:t>
            </a:r>
            <a:r>
              <a:rPr lang="ru-RU" dirty="0" smtClean="0"/>
              <a:t> </a:t>
            </a:r>
            <a:r>
              <a:rPr lang="ru-RU" dirty="0" err="1" smtClean="0"/>
              <a:t>No.II</a:t>
            </a:r>
            <a:r>
              <a:rPr lang="ru-RU" dirty="0" smtClean="0"/>
              <a:t> по схеме биплан с винтами между крыльями, которому удалось совершить несколько полетов, прежде чем он разбился при жесткой посадке. Схема </a:t>
            </a:r>
            <a:r>
              <a:rPr lang="ru-RU" dirty="0" err="1" smtClean="0"/>
              <a:t>гироплана</a:t>
            </a:r>
            <a:r>
              <a:rPr lang="ru-RU" dirty="0" smtClean="0"/>
              <a:t> (другие названия – </a:t>
            </a:r>
            <a:r>
              <a:rPr lang="ru-RU" dirty="0" err="1" smtClean="0"/>
              <a:t>гирокоптер</a:t>
            </a:r>
            <a:r>
              <a:rPr lang="ru-RU" dirty="0" smtClean="0"/>
              <a:t>, автожир) сейчас достаточно успешно используется в малой авиации как аналог небольшим пассажирским вертолетам.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7847D-B010-4DB1-9AD1-46ADEFDAAFA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6791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результате  использования </a:t>
            </a:r>
            <a:r>
              <a:rPr lang="ru-RU" dirty="0" smtClean="0"/>
              <a:t>Гирокомпаса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удалось превратить учебный самолет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Curtiss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N-9 в первую беспилотную летающую бомбу.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 время тестовых полетов самолет пролетел 50 миль с 300-ти фунтовым (136 килограмм) боеприпасом на борту, однако ему так и не довелось поучаствовать в боях. Самолет управлялся с помощью двух механических гироскопов: один стабилизировал бомбу в полете по углу крена, другой удерживал ее на заданном курсе.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выхода на заданную высоту полета самолет был оснащен 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барометрическим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альтиметром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который выставлялся на определенное фиксированное значение перед запуском. Сам самолет взлетал с катапульты или с корпуса движущегося автомобиля.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7847D-B010-4DB1-9AD1-46ADEFDAAFA3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871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1910 году, военный инженер из США Чарльз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Кеттерин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предложил создать летательный аппарат, снабженный часовым механизмом. В заданное время он должен был сбрасывать крылья и падать на врага. Эта идея была реализована, но успеха не имела, поэтому до применения на практике (в боевых действиях) дело не дошло. Однако это подтолкнуло изобретателей разных стран продолжить разработки в этом направлении, и уже в 1916 году свой первый полет совершил автоматический самолет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Hewitt-Sperry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известный также как "летающая бомба" или "воздушная торпеда". Он представлял собой раннюю версию современных крылатых ракет; положение самолета в пространстве контролировалось с помощью системы гироскопов.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отличие от аппарата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Сперри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«Жук»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Кеттеринга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или воздушная торпеда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Кеттеринга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разрабатывался не на основе какого-то конкретного самолета, а с нуля. Это делалось с целью упростить и облегчить конструкцию, избавив ее от элементов, необходимых для пилотируемого полета, а также подготовить аппарат к массовому производству, обеспечив его минимальную стоимость при изготовлении. Сделанная из дерева и тканевого полотна «воздушная торпеда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Кетеринга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(рисунок 9) представляла собой небольшой биплан, взлетающий с рельсовой катапульты, вооруженный бомбовой нагрузкой также в 300 фунтов, и предназначалась для бомбардировки городов и других больших объектов. Можно считать ее первым действующим прообразом современной крылатой ракеты.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Модификация состояла в том, что, в дополнение к гирокомпасу, на борту «торпеды» было установлено устройство, считающее количество оборотов винта и таким образом оценивающее оставшееся расстояние до цели. При достижении цели самолет сбрасывал крылья и превращался в пикирующую бомбу.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7847D-B010-4DB1-9AD1-46ADEFDAAFA3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320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Одним из первых стабильно летающих вертолетов, построенных по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мультироторной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схеме, принято считать разработку Георгия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Ботезата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российского эмигранта, уехавшего в США после событий революции 1917 года. Первый полет его аппарата состоялся в 1922 году и разрабатывался по заказу военно-воздушных сил США.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Аппарат мог подняться на высоту до 5 метров. Для управления тягой и поворотом вокруг одной из осей (крен,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тангаж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рыскание) использовалось два небольших винта с переменным шагом. Таким образом, всего получалось 6 винтов.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 сожалению, как и у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гироплана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Бриге-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Рише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конструкция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Ботезата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также оказалась сложной и громоздкой и не обеспечивала необходимой тяги для подъема полезного груза на нужную высоту.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Военные того времени решили прекратить финансирование проекта и отдать предпочтения автожирам, а сам Георгий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Ботезат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вернулся к тематике вертолетов только после 1936 года.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7847D-B010-4DB1-9AD1-46ADEFDAAFA3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8850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Боевая авиация успешно развивалась и начинала наносить все более чувствительный урон во время военных действий. Необходимо было найти способы увеличить эффективность основного средства противодействия самолетам – зенитной артиллерии. После Первой мировой войны несколько обычных самолетов были преобразованы американцами в беспилотные.</a:t>
            </a:r>
          </a:p>
          <a:p>
            <a:r>
              <a:rPr lang="ru-RU" dirty="0" smtClean="0"/>
              <a:t>Для тренировки расчетов зенитной артиллерии в Великобритании был создан и в 1935 году совершил свой первый полет радиоуправляемый самолет-мишень </a:t>
            </a:r>
            <a:r>
              <a:rPr lang="ru-RU" dirty="0" err="1" smtClean="0"/>
              <a:t>De</a:t>
            </a:r>
            <a:r>
              <a:rPr lang="ru-RU" dirty="0" smtClean="0"/>
              <a:t> </a:t>
            </a:r>
            <a:r>
              <a:rPr lang="ru-RU" dirty="0" err="1" smtClean="0"/>
              <a:t>Havilland</a:t>
            </a:r>
            <a:r>
              <a:rPr lang="ru-RU" dirty="0" smtClean="0"/>
              <a:t> DH82B </a:t>
            </a:r>
            <a:r>
              <a:rPr lang="ru-RU" dirty="0" err="1" smtClean="0"/>
              <a:t>Queen</a:t>
            </a:r>
            <a:r>
              <a:rPr lang="ru-RU" dirty="0" smtClean="0"/>
              <a:t> </a:t>
            </a:r>
            <a:r>
              <a:rPr lang="ru-RU" dirty="0" err="1" smtClean="0"/>
              <a:t>Bee</a:t>
            </a:r>
            <a:r>
              <a:rPr lang="ru-RU" dirty="0" smtClean="0"/>
              <a:t> «Королева пчел» , созданный на базе популярного учебно-тренировочного самолета </a:t>
            </a:r>
            <a:r>
              <a:rPr lang="ru-RU" dirty="0" err="1" smtClean="0"/>
              <a:t>Tiger</a:t>
            </a:r>
            <a:r>
              <a:rPr lang="ru-RU" dirty="0" smtClean="0"/>
              <a:t> </a:t>
            </a:r>
            <a:r>
              <a:rPr lang="ru-RU" dirty="0" err="1" smtClean="0"/>
              <a:t>Moth</a:t>
            </a:r>
            <a:r>
              <a:rPr lang="ru-RU" dirty="0" smtClean="0"/>
              <a:t> </a:t>
            </a:r>
          </a:p>
          <a:p>
            <a:r>
              <a:rPr lang="ru-RU" dirty="0" smtClean="0"/>
              <a:t> Это был первый массовый полноразмерный радиоуправляемый самолет.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Самолет имел две кабины: в передней мог при необходимости размещаться пилот, в задней находилась аппаратура радиоуправления с пневматической системой серводвигателей, подсоединенных к аэродинамическим рулям управления самолетом. Слева от двигателя находился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четырехлопастной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вентилятор, использующийся для обеспечения работы пневматической системы.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Всего было построено около 380 экземпляров данной модификации, а его основа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Tiger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Moth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использовалась в Королевских ВВС до 1959 года.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7847D-B010-4DB1-9AD1-46ADEFDAAFA3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0169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Возможно, </a:t>
            </a:r>
            <a:r>
              <a:rPr lang="ru-RU" dirty="0" err="1" smtClean="0"/>
              <a:t>De</a:t>
            </a:r>
            <a:r>
              <a:rPr lang="ru-RU" dirty="0" smtClean="0"/>
              <a:t> </a:t>
            </a:r>
            <a:r>
              <a:rPr lang="ru-RU" dirty="0" err="1" smtClean="0"/>
              <a:t>Havilland</a:t>
            </a:r>
            <a:r>
              <a:rPr lang="ru-RU" dirty="0" smtClean="0"/>
              <a:t> </a:t>
            </a:r>
            <a:r>
              <a:rPr lang="ru-RU" dirty="0" err="1" smtClean="0"/>
              <a:t>Queen</a:t>
            </a:r>
            <a:r>
              <a:rPr lang="ru-RU" dirty="0" smtClean="0"/>
              <a:t> </a:t>
            </a:r>
            <a:r>
              <a:rPr lang="ru-RU" dirty="0" err="1" smtClean="0"/>
              <a:t>Bee</a:t>
            </a:r>
            <a:r>
              <a:rPr lang="ru-RU" dirty="0" smtClean="0"/>
              <a:t> не зря прозвали «матерью всех </a:t>
            </a:r>
            <a:r>
              <a:rPr lang="ru-RU" dirty="0" err="1" smtClean="0"/>
              <a:t>дронов</a:t>
            </a:r>
            <a:r>
              <a:rPr lang="ru-RU" dirty="0" smtClean="0"/>
              <a:t>», так как многие современные </a:t>
            </a:r>
            <a:r>
              <a:rPr lang="ru-RU" dirty="0" err="1" smtClean="0"/>
              <a:t>дроны</a:t>
            </a:r>
            <a:r>
              <a:rPr lang="ru-RU" dirty="0" smtClean="0"/>
              <a:t> используют отработанные на ней технологии: взлет с катапульты, специальная раскраска управляющих поверхностей для определения ориентации самолета в воздухе, систему автоматической беспилотной посадки в случае потери радиосвязи.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7847D-B010-4DB1-9AD1-46ADEFDAAFA3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9172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 начала XXI века, БПЛА в основном представляли собой летательные аппараты самолетного типа и военного назначения. Это связано с тем, что электроника тех времен была достаточно дорогой и громоздкой. И обслуживание такой аппаратуры могли себе позволить в основном только военные. Любительский авиамоделизм был дорогостоящей экзотикой, а о </a:t>
            </a:r>
            <a:r>
              <a:rPr lang="ru-RU" dirty="0" err="1" smtClean="0"/>
              <a:t>квадрокоптере</a:t>
            </a:r>
            <a:r>
              <a:rPr lang="ru-RU" dirty="0" smtClean="0"/>
              <a:t> в 1990-х не могло идти и речи.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7847D-B010-4DB1-9AD1-46ADEFDAAFA3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1556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Вторая мировая война запустила серьезную гонку вооружений. Одним из перспективных направлений были системы телеуправления, причем объектами такого управления могли становиться танки, самолеты-бомбардировщики , планирующие управляемые бомбы (немецкие </a:t>
            </a:r>
            <a:r>
              <a:rPr lang="ru-RU" dirty="0" err="1" smtClean="0"/>
              <a:t>Henschel</a:t>
            </a:r>
            <a:r>
              <a:rPr lang="ru-RU" dirty="0" smtClean="0"/>
              <a:t> </a:t>
            </a:r>
            <a:r>
              <a:rPr lang="ru-RU" dirty="0" err="1" smtClean="0"/>
              <a:t>Hs</a:t>
            </a:r>
            <a:r>
              <a:rPr lang="ru-RU" dirty="0" smtClean="0"/>
              <a:t> 293 и </a:t>
            </a:r>
            <a:r>
              <a:rPr lang="ru-RU" dirty="0" err="1" smtClean="0"/>
              <a:t>Fritz</a:t>
            </a:r>
            <a:r>
              <a:rPr lang="ru-RU" dirty="0" smtClean="0"/>
              <a:t>-X) и прочие виды техники. Некоторые из образцов изготавливались относительно массово, и, хотя не внесли решающего вклада в войну, использовались как полноценное оружие.</a:t>
            </a:r>
          </a:p>
          <a:p>
            <a:r>
              <a:rPr lang="ru-RU" dirty="0" smtClean="0"/>
              <a:t>Самым известным беспилотным агрегатом стала нацистская крылатая ракета Фау-1 , показавшая перспективу массового применения беспилотных летательных аппаратов в боевых действиях.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7847D-B010-4DB1-9AD1-46ADEFDAAFA3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815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Фау-1 была оснащена пульсирующим воздушно-реактивным двигателем, который позволял преодолевать расстояние в 250-400 км с бомбовой нагрузкой в 750-1000 кг.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Ракета могла стартовать как с пусковой установки с земли, так и с самолета-носителя. Система управления ракетой представляла собой механический программируемый автопилот. Ориентация и стабилизация осуществлялась с помощью командных приборов на борту: главный 3-х осевой гироскоп, два вспомогательных 2-х осевых гироскопа, магнитный компас, барометр и другие. Дальность полета задавалась перед стартом. В полете лопастной анемометр (датчик скорости набегающего потока воздуха) скручивал этот счетчик до нуля, после чего пневматическая часть системы управления переводила руль высоты в режим пикирования, и ракета устремлялась вниз к цели.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7847D-B010-4DB1-9AD1-46ADEFDAAFA3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367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разговорной речи чаще говорят "беспилотник" или "дрон" (от английского "drone" – "трутень", в1936 году лейтенант-коммандер Делмар Фарни... ввел в обращение термин "дрон" ("пчела-трутень"), чтобы отличать американские аппараты от подобных же британских, называвшизся "Квин би" (Qeen Bee - "пчелиная матка").</a:t>
            </a:r>
          </a:p>
          <a:p>
            <a:r>
              <a:rPr lang="ru-RU" dirty="0" smtClean="0"/>
              <a:t>Стоит отметить, что Международная организация гражданской авиации (ИКАО) разделяет радиоуправляемые модели и БПЛА, указывая, что первые предназначены прежде всего для развлечения, а значит их использование должно регулироваться иными правилами (местными, а не международными).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7847D-B010-4DB1-9AD1-46ADEFDAAFA3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56033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Первое боевое применение «оружия возмездия» состоялось в 1944 году при бомбардировке Лондона. К 1945 году в направлении Лондона было запущено около 10 000 крылатых ракет. В реальности своей цели достигали немногие, однако эффект от применения нового оружия был поистине устрашающий. По некоторым оценкам, Фау-1 нанесла достаточно серьезный ущерб Великобритании, унеся жизни более 5000 человек.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7847D-B010-4DB1-9AD1-46ADEFDAAFA3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0947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Во-второй половине XX века американские вооруженные силы активно вкладывали деньги в проекты, казавшимися им перспективными. Примером такого проекта можно назвать «летающий джип»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Curtiss-Wright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VZ-7, первый полет которого состоялся в 1958 году.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Армии США требовался малозаметный скоростной разведчик – «летающий внедорожник», который бы мог добраться в труднодоступные местности с минимальным риском обнаружить себя.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Аппарат, построенный по схеме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квадрокоптера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мог разгоняться до 51 км/ч и подниматься на высоту в 60 м., а также перевозить одного пассажира или около 100 кг. груза. Управление осуществлялось изменением шага винтов и рулевой пластиной, расположенной в выхлопной струе двигателя сзади, что отличает его по типу управления от современных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квадрокоптеров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Всего было изготовлено два экземпляра, которые успешно прошли испытания, но не устроили заказчиков – военных, и проект был закрыт.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7847D-B010-4DB1-9AD1-46ADEFDAAFA3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5188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Только с появлением доступных и достаточно быстродействующих микропроцессоров и миниатюрных датчиков на основе новых технологий, благодаря всему этому появились первые проекты автопилотов на их основе. Благодаря этому стало возможно создание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мультикоптеров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поскольку эти аппараты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аэродинамически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неустойчивы и требуют постоянной электронной стабилизации в полете. Развитие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мультикоптеров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свою очередь стимулировало развитие полетных контроллеров и к началу 2010-х годов произошло массовое распространение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беспилотников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среди рядовых потребителей и все большому применению в гражданской сфере.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7847D-B010-4DB1-9AD1-46ADEFDAAFA3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2243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Современные военные БПЛА подразделяются на:</a:t>
            </a:r>
          </a:p>
          <a:p>
            <a:r>
              <a:rPr lang="ru-RU" dirty="0" smtClean="0"/>
              <a:t>разведывательные – производят разведку и </a:t>
            </a:r>
            <a:r>
              <a:rPr lang="ru-RU" dirty="0" err="1" smtClean="0"/>
              <a:t>целеуказание</a:t>
            </a:r>
            <a:r>
              <a:rPr lang="ru-RU" dirty="0" smtClean="0"/>
              <a:t>, а также могут являться ложными целями для систем противовоздушной обороны;</a:t>
            </a:r>
          </a:p>
          <a:p>
            <a:r>
              <a:rPr lang="ru-RU" dirty="0" smtClean="0"/>
              <a:t>ударные – несут на борту вооружение, способны вести огонь самостоятельно;</a:t>
            </a:r>
          </a:p>
          <a:p>
            <a:r>
              <a:rPr lang="ru-RU" dirty="0" smtClean="0"/>
              <a:t>многоцелевые.</a:t>
            </a:r>
          </a:p>
          <a:p>
            <a:r>
              <a:rPr lang="ru-RU" dirty="0" smtClean="0"/>
              <a:t>Большая часть таких БПЛА – самолетного типа. Лишь в последнее время начали появляться отдельные образцы </a:t>
            </a:r>
            <a:r>
              <a:rPr lang="ru-RU" dirty="0" err="1" smtClean="0"/>
              <a:t>мультироторного</a:t>
            </a:r>
            <a:r>
              <a:rPr lang="ru-RU" dirty="0" smtClean="0"/>
              <a:t> типа.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7847D-B010-4DB1-9AD1-46ADEFDAAFA3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7043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1978 году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Israel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Aircraft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Industries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разработали БПЛА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Scout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«разведчик»  - поршневой самолет с 13-футовыми (около 4 метров) крыльями, изготовленными из стекловолокна. Его было достаточно сложно сбить благодаря небольшим размерам и малой радиолокационной заметности. Основная задача этого устройства - передавать оперативную информацию в реальном времени с обзорной 360о телекамеры, установленной на борту.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ходе Ливанской войны в 1982 году израильские военные задействовали большое количество таких БПЛА для операции по разгрому группировки сил и средств противовоздушной обороны Сирии. Это было первое массированное и успешное применение БПЛА в боевых условиях.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Scout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сейчас состоит на вооружении, несмотря на то что уже появились разведывательные БПЛА куда меньшего размера.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7847D-B010-4DB1-9AD1-46ADEFDAAFA3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2183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Среди вооруженных (ударных) БПЛА - известный MQ-1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Predator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 разработанный в США. Изначально, это был разведывательный БПЛА, на который после модернизации решили установить два ракеты класса «воздух-земля» для поражения различных наземных целей, будь то движущийся танк или подземный бункер.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7847D-B010-4DB1-9AD1-46ADEFDAAFA3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5121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оператор БПЛА может находиться за многие тысячи километров от места полета аппарата– таковы возможности дальней радиосвязи военного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беспилотника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На данный момент редкий военный конфликт обходится без участия MQ-1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Predator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7847D-B010-4DB1-9AD1-46ADEFDAAFA3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7453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Основным вектором развития БПЛА в начале XXI века стало повышение автономности. А также, в зависимости от типа БПЛА, увеличение </a:t>
            </a:r>
            <a:r>
              <a:rPr lang="ru-RU" dirty="0" err="1" smtClean="0"/>
              <a:t>тяговооруженности</a:t>
            </a:r>
            <a:r>
              <a:rPr lang="ru-RU" dirty="0" smtClean="0"/>
              <a:t>, снижение радиолокационной заметности. Примером последних разработок является хорошо известный экспериментальный самолет </a:t>
            </a:r>
            <a:r>
              <a:rPr lang="ru-RU" dirty="0" err="1" smtClean="0"/>
              <a:t>Northrop</a:t>
            </a:r>
            <a:r>
              <a:rPr lang="ru-RU" dirty="0" smtClean="0"/>
              <a:t> </a:t>
            </a:r>
            <a:r>
              <a:rPr lang="ru-RU" dirty="0" err="1" smtClean="0"/>
              <a:t>Grumman</a:t>
            </a:r>
            <a:r>
              <a:rPr lang="ru-RU" dirty="0" smtClean="0"/>
              <a:t> X-47B, обладающий высокой степенью автономности и способный совершать большинство действий без вмешательства оператора.</a:t>
            </a:r>
          </a:p>
          <a:p>
            <a:r>
              <a:rPr lang="ru-RU" dirty="0" smtClean="0"/>
              <a:t> К примеру, в 2013 году он совершил автоматическую посадку на палубу авианосца, а в апреле 2015 года стал первым БПЛА, который произвел дозаправку в воздухе. К сожалению, проект сворачивается из-за чрезвычайно высокой стоимости.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7847D-B010-4DB1-9AD1-46ADEFDAAFA3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6147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России 3 августа 2019 года совершил первый 20-минутный полет тяжелый ударный БПЛА нового поколения С-70 «Охотник» разработки ОКБ Сухого (облет аэродрома на высоте 600 метров в полностью автономном режиме).</a:t>
            </a:r>
          </a:p>
          <a:p>
            <a:r>
              <a:rPr lang="ru-RU" dirty="0" smtClean="0"/>
              <a:t>В сентябре 2019 года «Охотник» выполнил первый совместный полет с истребителем 5-го поколения Су-57 для отработки взаимодействия по расширению радиолокационного поля истребителя и </a:t>
            </a:r>
            <a:r>
              <a:rPr lang="ru-RU" dirty="0" err="1" smtClean="0"/>
              <a:t>целеуказанию</a:t>
            </a:r>
            <a:r>
              <a:rPr lang="ru-RU" dirty="0" smtClean="0"/>
              <a:t> для применения авиационных средств поражения.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7847D-B010-4DB1-9AD1-46ADEFDAAFA3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2737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Специалисты считают, что эпоха современных невоенных </a:t>
            </a:r>
            <a:r>
              <a:rPr lang="ru-RU" dirty="0" err="1" smtClean="0"/>
              <a:t>дронов</a:t>
            </a:r>
            <a:r>
              <a:rPr lang="ru-RU" dirty="0" smtClean="0"/>
              <a:t> началась в 2006 году. Именно в этом году Федеральная авиационная администрация США одобрила полеты небольших пользовательских </a:t>
            </a:r>
            <a:r>
              <a:rPr lang="ru-RU" dirty="0" err="1" smtClean="0"/>
              <a:t>беспилотников</a:t>
            </a:r>
            <a:r>
              <a:rPr lang="ru-RU" dirty="0" smtClean="0"/>
              <a:t>. </a:t>
            </a:r>
          </a:p>
          <a:p>
            <a:r>
              <a:rPr lang="ru-RU" dirty="0" smtClean="0"/>
              <a:t>Распространение получили не только бытовые </a:t>
            </a:r>
            <a:r>
              <a:rPr lang="ru-RU" dirty="0" err="1" smtClean="0"/>
              <a:t>дроны</a:t>
            </a:r>
            <a:r>
              <a:rPr lang="ru-RU" dirty="0" smtClean="0"/>
              <a:t> для развлечения, но и  летательные аппараты для научных задач и промышленности.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7847D-B010-4DB1-9AD1-46ADEFDAAFA3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734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Первый в истории грузовой БПЛА. При ведении военных действий в труднодоступной местности возникла идея альтернативного способа доставки своеобразного «груза». Первая воздушная бомбардировка с применением беспилотных летательных аппаратов состоялась в 1849 году во время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Первыми беспилотными аппаратами, поднявшимися в воздух, можно считать воздушные шары, снаряженные бомбами, которые собирались сбросить австрийцы на итальянские позиции в Венеции 22 августа 1849 года. Воздушные шары не были управляемыми (плыли по ветру, что сыграло злую шутку с австрийцами), но были оснащены бомбосбрасывателями на электромагнитах. События происходили примерно через сто лет после первого полета воздушного шара братьев Монгольфьер в Венецианской Республике, которая была образована после восстания в Венеции против австрийского правления в марте 1848 года. Австрийцы в конце концов взяли город в осаду.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7847D-B010-4DB1-9AD1-46ADEFDAAFA3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03438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Так, правительственные организации отслеживали при помощи таких систем распространение пожаров, изучали ситуацию в эпицентре катастроф (землетрясения, наводнения и т.п.). Коммерческие компании изучали состояние нефтепроводов, посевов и морских угодий (наблюдение за перемещениями косяков рыбы). Использовались (и используются)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дроны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стройке, в геодезии и других сферах.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С течением времени все большую популярность стали получать пользовательские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дроны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которые служат развлечением для любителей полетов.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7847D-B010-4DB1-9AD1-46ADEFDAAFA3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6240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Появление камер и персональных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дронов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которые способны отдаляться от оператора на многие километры, подняло ряд вопросов об этической стороне работы с «домашними» БПЛА. Ведь любой желающий теперь мог заглянуть в окно соседа, или окно соседней компании, направляя аудио- и видеопоток прямо на свой телефон или компьютер. Стало известно о большом количестве злоупотреблений, когда владельцы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дронов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снимали происходящее в частных домах, офисах коммерческих и правительственных организаций.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7847D-B010-4DB1-9AD1-46ADEFDAAFA3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3827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Дрон</a:t>
            </a:r>
            <a:r>
              <a:rPr lang="ru-R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практически идеальный инструмент для любителя подглядывать, шпиона (коммерческого или государственного), анархиста и т.п. В итоге во многих странах законодатели стали спешно принимать новые законы, регулирующие продажи и эксплуатацию </a:t>
            </a:r>
            <a:r>
              <a:rPr lang="ru-RU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дронов</a:t>
            </a:r>
            <a:r>
              <a:rPr lang="ru-R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В каждой стране свои законы, но в большинстве случаев владельцам </a:t>
            </a:r>
            <a:r>
              <a:rPr lang="ru-RU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дронов</a:t>
            </a:r>
            <a:r>
              <a:rPr lang="ru-R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запрещается снимать людей без явного их согласия, БПЛА нельзя использовать рядом с аэропортами, вокзалами, объектами военного и промышленного значения. В большинстве случаев </a:t>
            </a:r>
            <a:r>
              <a:rPr lang="ru-RU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дрон</a:t>
            </a:r>
            <a:r>
              <a:rPr lang="ru-R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 может взлететь на высоту более 150 метров, производители устанавливают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ограничения как на расстояния, преодолеваемые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дроном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так и на максимальную скорость.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7847D-B010-4DB1-9AD1-46ADEFDAAFA3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5435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Будущее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дронов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 ограничено лишь персональными моделями. После того, как стали популярны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мультикоптеры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их возможности активно изучаются бизнесом: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использование на промышленных объектах (безопасность, проверка состояния различных агрегатов и трубопроводов),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использование в сельском хозяйстве,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доставка грузов,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доставка людей.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Коптеры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применяют и в медицине, например, для быстрой доставки необходимых медикаментов. На днях компания UPS объявила о запуске 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службы доставки медикаментов и образцов анализов при помощи </a:t>
            </a:r>
            <a:r>
              <a:rPr lang="ru-RU" sz="120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дронов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Правда, пока что сервис работает лишь в одном городе США — Роли (Северная Каролина).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Дроны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будут обеспечивать доставку по определенному маршруту между больницами и медицинскими центрами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WakeMed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7847D-B010-4DB1-9AD1-46ADEFDAAFA3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7555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Доставку грузов при помощи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дронов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опробовала компания DHL еще в 2013 году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сейчас эта практика постепенно получает все более широкое распространение.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Не отстает от DHL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Amazon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в том же 2013 году компания анонсировала сервис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Air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(он работает в ограниченном количестве регионов), который позиционируется как самый быстрый способ доставки покупок. С его помощью покупки доставляются в течении получаса, это минимум в четыре раза быстрее самого быстрого наземного сервиса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Amazon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7847D-B010-4DB1-9AD1-46ADEFDAAFA3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9221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В России в свое время тестировали сервис доставки грузов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коптерами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Коптер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-Экспресс. 21 июня 2014 года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Додо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Пицца» в рекламных целях начала доставлять пиццу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дронами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причем доставили всего шесть коробок. После этого чиновники решили оштрафовать создателя компании, поставляющей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дроны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50 тысяч рублей. Но хотя штраф потом отменили, доставка грузов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дронами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РФ особого распространения не получила.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7847D-B010-4DB1-9AD1-46ADEFDAAFA3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8329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Технологии ИИ постепенно развиваются, а емкости батарей растут, поэтому нет сомнений, что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дроны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станут умнее, маневреннее и функциональнее. Они станут неотъемлемой частью многих сфер нашей жизни: работы и учебы, включая транспорт, исследования, доставку грузов 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7847D-B010-4DB1-9AD1-46ADEFDAAFA3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5370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7847D-B010-4DB1-9AD1-46ADEFDAAFA3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427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Причиной столь неординарной для своего тактики ведения боя, было вызвано географическим положением Венеции на островах внутри лагуны и невозможностью артиллерийских орудий тех лет поразить цель с противоположного берега. Идея об использовании аэростатах с подвешенными к ним гранатами пришла австрийскому артиллеристу Францу фон Ухатиусу.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7847D-B010-4DB1-9AD1-46ADEFDAAFA3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6902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Конструкция представляла собой аэростат, наполняемый горячим дымом. К нему подвешивалась граната осколочно-фугасного действия, с установленной на ней запальной трубкой и фитилем. Длина фитиля рассчитывалась таким образом, чтобы в заданной точке он пережег крепежную веревку и одновременно воспламенил прессованную пороховую мякоть в запальной трубке. После этого бомба падала вниз и через несколько секунд - взрывалась, а облегченный баллон взмывал в небеса. Диаметр шара составлял 6,9 м, а масса гранаты примерно 15 кг.</a:t>
            </a:r>
          </a:p>
          <a:p>
            <a:r>
              <a:rPr lang="ru-RU" dirty="0" smtClean="0"/>
              <a:t>Первые попытки были совершены 12 и 15 июня, результат был признан удовлетворительным и вдохновленный маршал Радецкий поддержал инициативу </a:t>
            </a:r>
            <a:r>
              <a:rPr lang="ru-RU" dirty="0" err="1" smtClean="0"/>
              <a:t>Ухатиуса</a:t>
            </a:r>
            <a:r>
              <a:rPr lang="ru-RU" dirty="0" smtClean="0"/>
              <a:t> и распорядился срочно начать массовое производство. К августу по различным оценкам было изготовлено около 200 штук, и 20 или 22 августа был совершен первый авианалет. Несмотря на то, что многие бомбы не сработали, на венецианцев это произвело большой психологический эффект и вскоре они прекратили сопротивление и сдали город.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7847D-B010-4DB1-9AD1-46ADEFDAAFA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205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Конструкция представляла собой аэростат, наполняемый горячим дымом. К нему подвешивалась граната осколочно-фугасного действия, с установленной на ней запальной трубкой и фитилем. Длина фитиля рассчитывалась таким образом, чтобы в заданной точке он пережег крепежную веревку и одновременно воспламенил прессованную пороховую мякоть в запальной трубке. После этого бомба падала вниз и через несколько секунд - взрывалась, а облегченный баллон взмывал в небеса. Диаметр шара составлял 6,9 м, а масса гранаты примерно 15 кг.</a:t>
            </a:r>
          </a:p>
          <a:p>
            <a:r>
              <a:rPr lang="ru-RU" dirty="0" smtClean="0"/>
              <a:t>Первые попытки были совершены 12 и 15 июня, результат был признан удовлетворительным и вдохновленный маршал </a:t>
            </a:r>
            <a:r>
              <a:rPr lang="ru-RU" dirty="0" err="1" smtClean="0"/>
              <a:t>Радецкий</a:t>
            </a:r>
            <a:r>
              <a:rPr lang="ru-RU" dirty="0" smtClean="0"/>
              <a:t> поддержал инициативу </a:t>
            </a:r>
            <a:r>
              <a:rPr lang="ru-RU" dirty="0" err="1" smtClean="0"/>
              <a:t>Ухатиуса</a:t>
            </a:r>
            <a:r>
              <a:rPr lang="ru-RU" dirty="0" smtClean="0"/>
              <a:t> и распорядился срочно начать массовое производство. К августу по различным оценкам было изготовлено около 200 штук, и 20 или 22 августа был совершен первый авианалет. Несмотря на то, что многие бомбы не сработали, на венецианцев это произвело большой психологический эффект и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сегодняшний день грузовые аэростаты переживают «второе рождение» в сервисах грузоперевозок при помощи БПЛА, таких, как программа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Amazon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Air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7847D-B010-4DB1-9AD1-46ADEFDAAFA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673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Следующий этап в истории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беспилотников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 относится непосредственно к летательным аппаратам, но он дал огромный толчок на пути к тем машинам, которые мы сейчас хорошо знаем. В 1889 году изобретатель, физик и инженер Никола Тесла продемонстрировал миру первый в мире радиоуправляемый кораблик. в «Новом свете» на выставке изобретений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Мэдиссон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Сквер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Гарден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городе Нью-Йорк сербский ученый с мировым именем Никола Тесла представлял свой прототип всех будущих радиоуправляемых транспортных средств 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7847D-B010-4DB1-9AD1-46ADEFDAAFA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70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большом бассейне плавал странного вида для тех лет кораблик с длинной металлической антенной посередине палубы. С помощь специального пульта ученый мог им управлять дистанционно без проводов, менять скорость передвижения, выполнять сложные маневры, мигать огоньками на борту судна. Команды передавались радиосигналами с пульта управления на приемную антенну на радиоуправляемом судне, после чего расшифровывались и уже тогда механика приходила в движение, выполняя указания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Теслы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присланные с пульта. То есть, говоря современным языком, это была первая радиоуправляемая модель.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Devil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automata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- автоматический дьявол, как Тесла называл это судно, является примером развития радио и электричества и прародителем современного беспилотного транспорта. И что самое важное – управляемым, в отличие от предыдущего примера с беспилотным шаром-бомбардировщиком.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7847D-B010-4DB1-9AD1-46ADEFDAAFA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822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Если до XX века полеты человек совершал на аппаратах легче воздуха, подобных дирижаблям и аэростатам, то начало нового столетия ознаменовало полеты на аппаратах тяжелее воздуха.</a:t>
            </a:r>
          </a:p>
          <a:p>
            <a:r>
              <a:rPr lang="ru-RU" dirty="0" smtClean="0"/>
              <a:t>Пионеры пилотируемой авиации самолетного типа, братья Райт, 17 декабря 1903 года совершили 4 полета на самолете </a:t>
            </a:r>
            <a:r>
              <a:rPr lang="ru-RU" dirty="0" err="1" smtClean="0"/>
              <a:t>Flyer</a:t>
            </a:r>
            <a:r>
              <a:rPr lang="ru-RU" dirty="0" smtClean="0"/>
              <a:t> I по прямой с максимальной дальностью 260 метров и продолжительностью и 59 секунд. Полет осуществлялся при встречном ветре и с использованием катапультного устройства для пилота.</a:t>
            </a:r>
          </a:p>
          <a:p>
            <a:endParaRPr lang="ru-RU" dirty="0" smtClean="0"/>
          </a:p>
          <a:p>
            <a:r>
              <a:rPr lang="ru-RU" dirty="0" smtClean="0"/>
              <a:t>Следующая версия, </a:t>
            </a:r>
            <a:r>
              <a:rPr lang="ru-RU" dirty="0" err="1" smtClean="0"/>
              <a:t>Flyer</a:t>
            </a:r>
            <a:r>
              <a:rPr lang="ru-RU" dirty="0" smtClean="0"/>
              <a:t> II, преодолела 5 километров. Спустя два года, 5 октября 1905,</a:t>
            </a:r>
          </a:p>
          <a:p>
            <a:r>
              <a:rPr lang="ru-RU" dirty="0" smtClean="0"/>
              <a:t>самолет «</a:t>
            </a:r>
            <a:r>
              <a:rPr lang="ru-RU" dirty="0" err="1" smtClean="0"/>
              <a:t>Flyer</a:t>
            </a:r>
            <a:r>
              <a:rPr lang="ru-RU" dirty="0" smtClean="0"/>
              <a:t> III» покрывал уже 39 км.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7847D-B010-4DB1-9AD1-46ADEFDAAFA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99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FF1B-8F0E-4BED-97C6-5A6ADF12AACA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CC5EB-AFE4-46D7-907A-FBCA85C398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629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FF1B-8F0E-4BED-97C6-5A6ADF12AACA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CC5EB-AFE4-46D7-907A-FBCA85C398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192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FF1B-8F0E-4BED-97C6-5A6ADF12AACA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CC5EB-AFE4-46D7-907A-FBCA85C398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964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FF1B-8F0E-4BED-97C6-5A6ADF12AACA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CC5EB-AFE4-46D7-907A-FBCA85C398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829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FF1B-8F0E-4BED-97C6-5A6ADF12AACA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CC5EB-AFE4-46D7-907A-FBCA85C398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359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FF1B-8F0E-4BED-97C6-5A6ADF12AACA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CC5EB-AFE4-46D7-907A-FBCA85C398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94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FF1B-8F0E-4BED-97C6-5A6ADF12AACA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CC5EB-AFE4-46D7-907A-FBCA85C398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931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FF1B-8F0E-4BED-97C6-5A6ADF12AACA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CC5EB-AFE4-46D7-907A-FBCA85C398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73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FF1B-8F0E-4BED-97C6-5A6ADF12AACA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CC5EB-AFE4-46D7-907A-FBCA85C398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624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FF1B-8F0E-4BED-97C6-5A6ADF12AACA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CC5EB-AFE4-46D7-907A-FBCA85C398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927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FF1B-8F0E-4BED-97C6-5A6ADF12AACA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CC5EB-AFE4-46D7-907A-FBCA85C398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311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9FF1B-8F0E-4BED-97C6-5A6ADF12AACA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CC5EB-AFE4-46D7-907A-FBCA85C398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729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075157" y="1524586"/>
            <a:ext cx="9851756" cy="12845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ru-RU" sz="2400" b="1" i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1549257" y="399051"/>
            <a:ext cx="9144000" cy="953364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ПРОФЕССИОНАЛЬНОЕ ОБРАЗОВАТЕЛЬНОЕ УЧРЕЖДЕНИЕ ГОРОДА МОСКВЫ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«КОЛЛЕДЖ ПОЛИЦИИ»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17987" y="1769806"/>
            <a:ext cx="11857703" cy="4332414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4000" dirty="0" smtClean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Дополнительное профессиональное обучение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4000" dirty="0" smtClean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«Оператор наземных средств управления беспилотным летательным аппаратом»</a:t>
            </a:r>
          </a:p>
          <a:p>
            <a:endParaRPr lang="ru-RU" sz="4400" dirty="0" smtClean="0">
              <a:solidFill>
                <a:srgbClr val="002060"/>
              </a:solidFill>
              <a:latin typeface="Impact" panose="020B0806030902050204" pitchFamily="34" charset="0"/>
            </a:endParaRPr>
          </a:p>
          <a:p>
            <a:r>
              <a:rPr lang="ru-RU" sz="44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ВВОДНОЕ ЗАНЯТИЕ</a:t>
            </a:r>
          </a:p>
          <a:p>
            <a:r>
              <a:rPr lang="ru-RU" sz="4400" dirty="0" smtClean="0">
                <a:solidFill>
                  <a:srgbClr val="002060"/>
                </a:solidFill>
                <a:latin typeface="Impact" panose="020B0806030902050204" pitchFamily="34" charset="0"/>
              </a:rPr>
              <a:t>Часть 1</a:t>
            </a:r>
            <a:endParaRPr lang="ru-RU" sz="4400" dirty="0">
              <a:solidFill>
                <a:srgbClr val="002060"/>
              </a:solidFill>
              <a:latin typeface="Impact" panose="020B080603090205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4400" dirty="0" smtClean="0">
                <a:solidFill>
                  <a:srgbClr val="00206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ru-RU" sz="5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5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5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5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C5A829-D13C-4947-8FBC-D49A7AA64F3D}"/>
              </a:ext>
            </a:extLst>
          </p:cNvPr>
          <p:cNvSpPr txBox="1"/>
          <p:nvPr/>
        </p:nvSpPr>
        <p:spPr>
          <a:xfrm>
            <a:off x="1" y="5938880"/>
            <a:ext cx="12192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endParaRPr lang="ru-RU" sz="2400" dirty="0" smtClean="0">
              <a:solidFill>
                <a:srgbClr val="002060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2400" dirty="0" smtClean="0">
                <a:solidFill>
                  <a:srgbClr val="00206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Преподаватель</a:t>
            </a:r>
            <a:r>
              <a:rPr lang="ru-RU" sz="2400" dirty="0">
                <a:solidFill>
                  <a:srgbClr val="00206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: </a:t>
            </a:r>
            <a:r>
              <a:rPr lang="ru-RU" sz="2400" dirty="0" smtClean="0">
                <a:solidFill>
                  <a:srgbClr val="00206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Светайло В.М.</a:t>
            </a:r>
            <a:endParaRPr lang="ru-RU" sz="2400" dirty="0">
              <a:solidFill>
                <a:srgbClr val="002060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447" y="146032"/>
            <a:ext cx="1263810" cy="1113040"/>
          </a:xfrm>
          <a:prstGeom prst="rect">
            <a:avLst/>
          </a:prstGeom>
        </p:spPr>
      </p:pic>
      <p:pic>
        <p:nvPicPr>
          <p:cNvPr id="8" name="Объект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315" y="4959486"/>
            <a:ext cx="2016024" cy="17640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183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14">
        <p:sndAc>
          <p:endSnd/>
        </p:sndAc>
      </p:transition>
    </mc:Choice>
    <mc:Fallback xmlns="">
      <p:transition advTm="814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54014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Франц фон Ухатиус</a:t>
            </a:r>
            <a:endParaRPr lang="ru-RU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7923" y="1468316"/>
            <a:ext cx="7155107" cy="52841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Конструкция представляла собой аэростат, наполняемый горячим дымом. К нему подвешивалась граната осколочно-фугасного действия, с установленной на ней запальной трубкой и фитилем.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Длина фитиля рассчитывалась таким образом, чтобы в заданной точке он пережег крепежную веревку и одновременно воспламенил прессованную пороховую мякоть в запальной трубке. После этого бомба падала вниз и взрывалась</a:t>
            </a:r>
            <a:endParaRPr lang="ru-RU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85539" y="1354015"/>
            <a:ext cx="4663952" cy="537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1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54014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Хорошо забытое старое</a:t>
            </a:r>
            <a:endParaRPr lang="ru-RU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7923" y="1468316"/>
            <a:ext cx="5931877" cy="52841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3600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ru-RU" sz="36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грузовые </a:t>
            </a:r>
            <a:r>
              <a:rPr lang="ru-RU" sz="3600" dirty="0">
                <a:solidFill>
                  <a:srgbClr val="002060"/>
                </a:solidFill>
                <a:latin typeface="Arial Narrow" panose="020B0606020202030204" pitchFamily="34" charset="0"/>
              </a:rPr>
              <a:t>аэростаты переживают «второе рождение» в сервисах грузоперевозок при помощи БПЛА, таких, как программа </a:t>
            </a:r>
            <a:r>
              <a:rPr lang="ru-RU" sz="36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Amazon</a:t>
            </a:r>
            <a:r>
              <a:rPr lang="ru-RU" sz="3600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Prime</a:t>
            </a:r>
            <a:r>
              <a:rPr lang="ru-RU" sz="3600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Air</a:t>
            </a:r>
            <a:r>
              <a:rPr lang="ru-RU" sz="3600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468316"/>
            <a:ext cx="6019800" cy="538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0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54014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ru-RU" sz="5300" dirty="0" smtClean="0">
                <a:solidFill>
                  <a:schemeClr val="bg1"/>
                </a:solidFill>
                <a:latin typeface="Impact" panose="020B0806030902050204" pitchFamily="34" charset="0"/>
              </a:rPr>
              <a:t>лодка </a:t>
            </a:r>
            <a:r>
              <a:rPr lang="ru-RU" sz="5300" dirty="0">
                <a:solidFill>
                  <a:schemeClr val="bg1"/>
                </a:solidFill>
                <a:latin typeface="Impact" panose="020B0806030902050204" pitchFamily="34" charset="0"/>
              </a:rPr>
              <a:t>Николы </a:t>
            </a:r>
            <a:r>
              <a:rPr lang="ru-RU" sz="5300" dirty="0" err="1">
                <a:solidFill>
                  <a:schemeClr val="bg1"/>
                </a:solidFill>
                <a:latin typeface="Impact" panose="020B0806030902050204" pitchFamily="34" charset="0"/>
              </a:rPr>
              <a:t>Теслы</a:t>
            </a:r>
            <a:r>
              <a:rPr lang="ru-RU" sz="5300" dirty="0">
                <a:solidFill>
                  <a:schemeClr val="bg1"/>
                </a:solidFill>
                <a:latin typeface="Impact" panose="020B0806030902050204" pitchFamily="34" charset="0"/>
              </a:rPr>
              <a:t/>
            </a:r>
            <a:br>
              <a:rPr lang="ru-RU" sz="53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endParaRPr lang="ru-RU" sz="53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7923" y="1468316"/>
            <a:ext cx="5931877" cy="528417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sz="40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В 1889 году изобретатель, физик и инженер Никола Тесла продемонстрировал миру первый в мире радиоуправляемый кораблик и в городе Нью-Йорк представил свой прототип всех будущих радиоуправляемых транспортных средств 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71776" y="1354015"/>
            <a:ext cx="5624908" cy="550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0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54014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ru-RU" sz="4800" dirty="0" err="1">
                <a:solidFill>
                  <a:schemeClr val="bg1"/>
                </a:solidFill>
                <a:latin typeface="Impact" panose="020B0806030902050204" pitchFamily="34" charset="0"/>
              </a:rPr>
              <a:t>Devil</a:t>
            </a:r>
            <a:r>
              <a:rPr lang="ru-RU" sz="4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sz="4800" dirty="0" err="1">
                <a:solidFill>
                  <a:schemeClr val="bg1"/>
                </a:solidFill>
                <a:latin typeface="Impact" panose="020B0806030902050204" pitchFamily="34" charset="0"/>
              </a:rPr>
              <a:t>automata</a:t>
            </a:r>
            <a:endParaRPr lang="ru-RU" sz="4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7923" y="1468316"/>
            <a:ext cx="5931877" cy="52841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4000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ru-RU" sz="40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«</a:t>
            </a:r>
            <a:r>
              <a:rPr lang="ru-RU" sz="4000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Devil</a:t>
            </a:r>
            <a:r>
              <a:rPr lang="ru-RU" sz="40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sz="4000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automata</a:t>
            </a:r>
            <a:r>
              <a:rPr lang="ru-RU" sz="40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» - автоматический дьявол, как Тесла называл это судно, является примером развития радио и электричества и прародителем современного беспилотного транспорта </a:t>
            </a:r>
            <a:endParaRPr lang="ru-RU" sz="40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95292" y="1354015"/>
            <a:ext cx="5896708" cy="527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1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54014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Пионеры авиации</a:t>
            </a:r>
            <a:endParaRPr lang="ru-RU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7923" y="1468316"/>
            <a:ext cx="5931877" cy="52841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братья Райт, 17 декабря 1903 года совершили 4 полета на самолете </a:t>
            </a:r>
            <a:r>
              <a:rPr lang="ru-RU" sz="3200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Flyer</a:t>
            </a:r>
            <a:r>
              <a:rPr lang="ru-RU" sz="32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I по прямой с максимальной дальностью 260 метров и продолжительностью и 59 секунд. </a:t>
            </a:r>
          </a:p>
          <a:p>
            <a:pPr marL="0" indent="0">
              <a:buNone/>
            </a:pPr>
            <a:r>
              <a:rPr lang="ru-RU" sz="32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Полет осуществлялся при встречном ветре и с использованием катапультного устройства для пилота</a:t>
            </a:r>
            <a:endParaRPr lang="ru-RU" sz="32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358411"/>
            <a:ext cx="6019800" cy="550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4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54014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Винт вместо крыла</a:t>
            </a:r>
            <a:endParaRPr lang="ru-RU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7923" y="1468316"/>
            <a:ext cx="5931877" cy="5284176"/>
          </a:xfrm>
        </p:spPr>
        <p:txBody>
          <a:bodyPr/>
          <a:lstStyle/>
          <a:p>
            <a:pPr marL="0" indent="0" algn="ctr">
              <a:buNone/>
            </a:pPr>
            <a:endParaRPr lang="ru-RU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endParaRPr lang="ru-RU" sz="40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ru-RU" sz="40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аппарат изобретателей французского происхождения братьев Бриге и Шарля </a:t>
            </a:r>
            <a:r>
              <a:rPr lang="ru-RU" sz="4000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Рише</a:t>
            </a:r>
            <a:r>
              <a:rPr lang="ru-RU" sz="40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, построенный в 1907 г. </a:t>
            </a:r>
          </a:p>
          <a:p>
            <a:pPr marL="0" indent="0" algn="ctr">
              <a:buNone/>
            </a:pPr>
            <a:r>
              <a:rPr lang="ru-RU" sz="40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Назывался данный аппарат </a:t>
            </a:r>
            <a:r>
              <a:rPr lang="ru-RU" sz="4000" dirty="0" err="1" smtClean="0">
                <a:solidFill>
                  <a:srgbClr val="002060"/>
                </a:solidFill>
                <a:latin typeface="Impact" panose="020B0806030902050204" pitchFamily="34" charset="0"/>
              </a:rPr>
              <a:t>Gyroplane</a:t>
            </a:r>
            <a:endParaRPr lang="ru-RU" sz="4000" dirty="0" smtClean="0">
              <a:solidFill>
                <a:srgbClr val="002060"/>
              </a:solidFill>
              <a:latin typeface="Impact" panose="020B0806030902050204" pitchFamily="34" charset="0"/>
            </a:endParaRPr>
          </a:p>
          <a:p>
            <a:pPr marL="0" indent="0" algn="ctr">
              <a:buNone/>
            </a:pPr>
            <a:endParaRPr lang="ru-RU" sz="40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20372" y="1468316"/>
            <a:ext cx="5523455" cy="521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56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54014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автожир</a:t>
            </a:r>
            <a:endParaRPr lang="ru-RU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7923" y="1468316"/>
            <a:ext cx="5931877" cy="5284176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в 1908 году появился </a:t>
            </a:r>
            <a:r>
              <a:rPr lang="ru-RU" sz="4400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Gyroplane</a:t>
            </a:r>
            <a:r>
              <a:rPr lang="ru-RU" sz="44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sz="4400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No.II</a:t>
            </a:r>
            <a:r>
              <a:rPr lang="ru-RU" sz="44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по схеме биплан с винтами между крыльями, которому удалось совершить несколько полетов, прежде чем он разбился при жесткой посадке</a:t>
            </a:r>
          </a:p>
          <a:p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487876"/>
            <a:ext cx="6019800" cy="524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2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54014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гирокомпас</a:t>
            </a:r>
            <a:endParaRPr lang="ru-RU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7923" y="1468316"/>
            <a:ext cx="5931877" cy="52841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Питер Купер и </a:t>
            </a:r>
            <a:r>
              <a:rPr lang="ru-RU" sz="4000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Элмер</a:t>
            </a:r>
            <a:r>
              <a:rPr lang="ru-RU" sz="40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sz="4000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Сперри</a:t>
            </a:r>
            <a:r>
              <a:rPr lang="ru-RU" sz="40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изобрели автоматический </a:t>
            </a:r>
            <a:r>
              <a:rPr lang="ru-RU" sz="4000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гиростабилизатор</a:t>
            </a:r>
            <a:r>
              <a:rPr lang="ru-RU" sz="40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(гирокомпас), который позволял самолету удерживать заданное направление полета</a:t>
            </a:r>
          </a:p>
        </p:txBody>
      </p:sp>
      <p:pic>
        <p:nvPicPr>
          <p:cNvPr id="7" name="Объект 6" descr="https://docs.geoscan.aero/ru/master/_images/image9.jpeg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278" y="1468316"/>
            <a:ext cx="5943600" cy="52841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810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54014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Летающая бомба </a:t>
            </a:r>
            <a:endParaRPr lang="ru-RU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7923" y="1468316"/>
            <a:ext cx="5931877" cy="52841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Curtiss</a:t>
            </a:r>
            <a:r>
              <a:rPr lang="ru-RU" sz="4000" dirty="0">
                <a:solidFill>
                  <a:srgbClr val="002060"/>
                </a:solidFill>
                <a:latin typeface="Arial Narrow" panose="020B0606020202030204" pitchFamily="34" charset="0"/>
              </a:rPr>
              <a:t> N-9 </a:t>
            </a:r>
            <a:r>
              <a:rPr lang="ru-RU" sz="40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, оснащенный гирокомпасом, из учебного самолета превратился в беспилотную летающую бомбу, которую можно было запустить  с катапульты. </a:t>
            </a:r>
          </a:p>
          <a:p>
            <a:pPr marL="0" indent="0">
              <a:buNone/>
            </a:pPr>
            <a:endParaRPr lang="ru-RU" sz="40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ru-RU" sz="4800" dirty="0" smtClean="0">
                <a:solidFill>
                  <a:srgbClr val="002060"/>
                </a:solidFill>
                <a:latin typeface="Impact" panose="020B0806030902050204" pitchFamily="34" charset="0"/>
              </a:rPr>
              <a:t>Эра БПЛА началась</a:t>
            </a:r>
            <a:endParaRPr lang="ru-RU" sz="48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990019"/>
            <a:ext cx="6019800" cy="424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08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54014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Воздушная торпеда </a:t>
            </a:r>
            <a:endParaRPr lang="ru-RU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7923" y="1468316"/>
            <a:ext cx="6233746" cy="52841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В 1910 году, военный инженер из США Чарльз </a:t>
            </a:r>
            <a:r>
              <a:rPr lang="ru-RU" sz="3200" dirty="0" err="1" smtClean="0">
                <a:solidFill>
                  <a:srgbClr val="002060"/>
                </a:solidFill>
                <a:latin typeface="Impact" panose="020B0806030902050204" pitchFamily="34" charset="0"/>
              </a:rPr>
              <a:t>Кеттерин</a:t>
            </a:r>
            <a:r>
              <a:rPr lang="ru-RU" sz="32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предложил создать летательный аппарат, снабженный часовым механизмом. </a:t>
            </a:r>
          </a:p>
          <a:p>
            <a:pPr marL="0" indent="0">
              <a:buNone/>
            </a:pPr>
            <a:r>
              <a:rPr lang="ru-RU" sz="32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В заданное время он должен был сбрасывать крылья и падать на врага.</a:t>
            </a:r>
          </a:p>
          <a:p>
            <a:pPr marL="0" indent="0">
              <a:buNone/>
            </a:pPr>
            <a:r>
              <a:rPr lang="ru-RU" sz="3200" dirty="0">
                <a:solidFill>
                  <a:srgbClr val="002060"/>
                </a:solidFill>
                <a:latin typeface="Arial Narrow" panose="020B0606020202030204" pitchFamily="34" charset="0"/>
              </a:rPr>
              <a:t>в 1916 году свой первый полет совершил автоматический самолет </a:t>
            </a:r>
            <a:r>
              <a:rPr lang="ru-RU" sz="32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Hewitt-Sperry</a:t>
            </a:r>
            <a:r>
              <a:rPr lang="ru-RU" sz="3200" dirty="0">
                <a:solidFill>
                  <a:srgbClr val="002060"/>
                </a:solidFill>
                <a:latin typeface="Arial Narrow" panose="020B0606020202030204" pitchFamily="34" charset="0"/>
              </a:rPr>
              <a:t>, известный также как "летающая бомба" или "воздушная торпеда</a:t>
            </a:r>
            <a:r>
              <a:rPr lang="ru-RU" sz="32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" </a:t>
            </a:r>
            <a:endParaRPr lang="ru-RU" sz="32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354016"/>
            <a:ext cx="6019800" cy="550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78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54014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содержание</a:t>
            </a:r>
            <a:endParaRPr lang="ru-RU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7923" y="1468316"/>
            <a:ext cx="5931877" cy="52841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4000" dirty="0"/>
          </a:p>
          <a:p>
            <a:pPr marL="514350" indent="-514350">
              <a:buAutoNum type="arabicPeriod"/>
            </a:pPr>
            <a:r>
              <a:rPr lang="ru-RU" sz="40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Хроника  </a:t>
            </a:r>
            <a:r>
              <a:rPr lang="ru-RU" sz="4000" dirty="0">
                <a:solidFill>
                  <a:srgbClr val="002060"/>
                </a:solidFill>
                <a:latin typeface="Arial Narrow" panose="020B0606020202030204" pitchFamily="34" charset="0"/>
              </a:rPr>
              <a:t>развития беспилотных летательных </a:t>
            </a:r>
            <a:r>
              <a:rPr lang="ru-RU" sz="40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аппаратов</a:t>
            </a:r>
          </a:p>
          <a:p>
            <a:pPr marL="514350" indent="-514350">
              <a:buAutoNum type="arabicPeriod"/>
            </a:pPr>
            <a:r>
              <a:rPr lang="ru-RU" sz="40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Летающие дроны нового времени</a:t>
            </a:r>
          </a:p>
          <a:p>
            <a:pPr marL="514350" indent="-514350">
              <a:buAutoNum type="arabicPeriod"/>
            </a:pPr>
            <a:r>
              <a:rPr lang="ru-RU" sz="40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Этические проблемы использования БПЛА</a:t>
            </a:r>
            <a:endParaRPr lang="ru-RU" sz="40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78646" y="1652954"/>
            <a:ext cx="6075608" cy="496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5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54014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винтокрыл</a:t>
            </a:r>
            <a:endParaRPr lang="ru-RU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7923" y="1468316"/>
            <a:ext cx="5931877" cy="52841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первый стабильно летающий вертолет, построенный по </a:t>
            </a:r>
            <a:r>
              <a:rPr lang="ru-RU" sz="3600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мультироторной</a:t>
            </a:r>
            <a:r>
              <a:rPr lang="ru-RU" sz="36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схеме –разработка Георгия </a:t>
            </a:r>
            <a:r>
              <a:rPr lang="ru-RU" sz="3600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Ботезата</a:t>
            </a:r>
            <a:r>
              <a:rPr lang="ru-RU" sz="36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</a:p>
          <a:p>
            <a:pPr marL="0" indent="0" algn="ctr">
              <a:buNone/>
            </a:pPr>
            <a:endParaRPr lang="ru-RU" sz="36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ru-RU" sz="3600" dirty="0">
                <a:solidFill>
                  <a:srgbClr val="002060"/>
                </a:solidFill>
                <a:latin typeface="Arial Narrow" panose="020B0606020202030204" pitchFamily="34" charset="0"/>
              </a:rPr>
              <a:t>Первый полет его аппарата состоялся в 1922 году и разрабатывался по заказу военно-воздушных сил США.</a:t>
            </a:r>
          </a:p>
          <a:p>
            <a:pPr marL="0" indent="0" algn="ctr">
              <a:buNone/>
            </a:pPr>
            <a:endParaRPr lang="ru-RU" sz="36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158384"/>
            <a:ext cx="6019800" cy="390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8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54014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Сикорский </a:t>
            </a:r>
            <a:endParaRPr lang="ru-RU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7923" y="1468316"/>
            <a:ext cx="5931877" cy="5284176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>
                <a:solidFill>
                  <a:srgbClr val="002060"/>
                </a:solidFill>
                <a:latin typeface="Arial Narrow" panose="020B0606020202030204" pitchFamily="34" charset="0"/>
              </a:rPr>
              <a:t>Игорь </a:t>
            </a:r>
            <a:r>
              <a:rPr lang="ru-RU" sz="32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Сикорский создал первый </a:t>
            </a:r>
            <a:r>
              <a:rPr lang="ru-RU" sz="3200" dirty="0">
                <a:solidFill>
                  <a:srgbClr val="002060"/>
                </a:solidFill>
                <a:latin typeface="Arial Narrow" panose="020B0606020202030204" pitchFamily="34" charset="0"/>
              </a:rPr>
              <a:t>серийный вертолет </a:t>
            </a:r>
            <a:r>
              <a:rPr lang="ru-RU" sz="32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Sikorsky</a:t>
            </a:r>
            <a:r>
              <a:rPr lang="ru-RU" sz="3200" dirty="0">
                <a:solidFill>
                  <a:srgbClr val="002060"/>
                </a:solidFill>
                <a:latin typeface="Arial Narrow" panose="020B0606020202030204" pitchFamily="34" charset="0"/>
              </a:rPr>
              <a:t> R-4, который успешно взлетел в 1942 году. </a:t>
            </a:r>
            <a:endParaRPr lang="ru-RU" sz="3200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ru-RU" sz="32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ru-RU" sz="32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Одновинтовая </a:t>
            </a:r>
            <a:r>
              <a:rPr lang="ru-RU" sz="3200" dirty="0">
                <a:solidFill>
                  <a:srgbClr val="002060"/>
                </a:solidFill>
                <a:latin typeface="Arial Narrow" panose="020B0606020202030204" pitchFamily="34" charset="0"/>
              </a:rPr>
              <a:t>схема вертолета </a:t>
            </a:r>
            <a:r>
              <a:rPr lang="ru-RU" sz="32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Sikorsky</a:t>
            </a:r>
            <a:r>
              <a:rPr lang="ru-RU" sz="3200" dirty="0">
                <a:solidFill>
                  <a:srgbClr val="002060"/>
                </a:solidFill>
                <a:latin typeface="Arial Narrow" panose="020B0606020202030204" pitchFamily="34" charset="0"/>
              </a:rPr>
              <a:t> R-4 стала классической и до сих пор используется на большинстве аппаратов данного типа.</a:t>
            </a:r>
          </a:p>
          <a:p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27077" y="1274722"/>
            <a:ext cx="6655777" cy="558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0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54014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 беспилотный самолет-мишень</a:t>
            </a:r>
            <a:endParaRPr lang="ru-RU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7923" y="1468316"/>
            <a:ext cx="5931877" cy="52841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>
                <a:solidFill>
                  <a:srgbClr val="002060"/>
                </a:solidFill>
                <a:latin typeface="Arial Narrow" panose="020B0606020202030204" pitchFamily="34" charset="0"/>
              </a:rPr>
              <a:t>в Великобритании был создан и в 1935 году совершил свой первый полет радиоуправляемый самолет-мишень </a:t>
            </a:r>
            <a:r>
              <a:rPr lang="ru-RU" sz="3600" dirty="0" err="1">
                <a:solidFill>
                  <a:srgbClr val="002060"/>
                </a:solidFill>
                <a:latin typeface="Impact" panose="020B0806030902050204" pitchFamily="34" charset="0"/>
              </a:rPr>
              <a:t>De</a:t>
            </a:r>
            <a:r>
              <a:rPr lang="ru-RU" sz="3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Impact" panose="020B0806030902050204" pitchFamily="34" charset="0"/>
              </a:rPr>
              <a:t>Havilland</a:t>
            </a:r>
            <a:r>
              <a:rPr lang="ru-RU" sz="3600" dirty="0">
                <a:solidFill>
                  <a:srgbClr val="002060"/>
                </a:solidFill>
                <a:latin typeface="Impact" panose="020B0806030902050204" pitchFamily="34" charset="0"/>
              </a:rPr>
              <a:t> DH82B </a:t>
            </a:r>
            <a:r>
              <a:rPr lang="ru-RU" sz="3600" dirty="0" err="1">
                <a:solidFill>
                  <a:srgbClr val="C00000"/>
                </a:solidFill>
                <a:latin typeface="Arial Black" panose="020B0A04020102020204" pitchFamily="34" charset="0"/>
              </a:rPr>
              <a:t>Queen</a:t>
            </a:r>
            <a:r>
              <a:rPr lang="ru-RU" sz="36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36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Bee</a:t>
            </a:r>
            <a:r>
              <a:rPr lang="ru-RU" sz="36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, </a:t>
            </a:r>
            <a:r>
              <a:rPr lang="ru-RU" sz="3600" dirty="0">
                <a:solidFill>
                  <a:srgbClr val="002060"/>
                </a:solidFill>
                <a:latin typeface="Arial Narrow" panose="020B0606020202030204" pitchFamily="34" charset="0"/>
              </a:rPr>
              <a:t>созданный на базе популярного учебно-тренировочного самолета </a:t>
            </a:r>
            <a:endParaRPr lang="ru-RU" sz="3600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ru-RU" sz="3600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Tiger</a:t>
            </a:r>
            <a:r>
              <a:rPr lang="ru-RU" sz="36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Moth</a:t>
            </a:r>
            <a:r>
              <a:rPr lang="ru-RU" sz="3600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</a:p>
          <a:p>
            <a:pPr algn="ctr"/>
            <a:endParaRPr lang="ru-RU" sz="36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08772" y="1354015"/>
            <a:ext cx="5683228" cy="550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4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54014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ru-RU" dirty="0" err="1">
                <a:solidFill>
                  <a:schemeClr val="bg1"/>
                </a:solidFill>
                <a:latin typeface="Impact" panose="020B0806030902050204" pitchFamily="34" charset="0"/>
              </a:rPr>
              <a:t>Queen</a:t>
            </a:r>
            <a:r>
              <a:rPr lang="ru-RU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Impact" panose="020B0806030902050204" pitchFamily="34" charset="0"/>
              </a:rPr>
              <a:t>Bee</a:t>
            </a:r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 – мать всех </a:t>
            </a:r>
            <a:r>
              <a:rPr lang="ru-RU" dirty="0" err="1" smtClean="0">
                <a:solidFill>
                  <a:schemeClr val="bg1"/>
                </a:solidFill>
                <a:latin typeface="Impact" panose="020B0806030902050204" pitchFamily="34" charset="0"/>
              </a:rPr>
              <a:t>дронов</a:t>
            </a:r>
            <a:endParaRPr lang="ru-RU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7923" y="1468316"/>
            <a:ext cx="5931877" cy="52841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современные </a:t>
            </a:r>
            <a:r>
              <a:rPr lang="ru-RU" sz="3200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дроны</a:t>
            </a:r>
            <a:r>
              <a:rPr lang="ru-RU" sz="32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используют отработанные на </a:t>
            </a:r>
            <a:r>
              <a:rPr lang="ru-RU" sz="3200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Queen</a:t>
            </a:r>
            <a:r>
              <a:rPr lang="ru-RU" sz="32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Bee</a:t>
            </a:r>
            <a:r>
              <a:rPr lang="ru-RU" sz="32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 технологии:</a:t>
            </a:r>
          </a:p>
          <a:p>
            <a:r>
              <a:rPr lang="ru-RU" sz="32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взлет с катапульты, </a:t>
            </a:r>
          </a:p>
          <a:p>
            <a:r>
              <a:rPr lang="ru-RU" sz="32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специальная раскраска управляющих поверхностей для определения ориентации самолета в воздухе, </a:t>
            </a:r>
          </a:p>
          <a:p>
            <a:r>
              <a:rPr lang="ru-RU" sz="32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система автоматической беспилотной посадки в случае потери радиосвязи</a:t>
            </a:r>
            <a:endParaRPr lang="ru-RU" sz="32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904359"/>
            <a:ext cx="6019800" cy="441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58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54014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Армейский приоритет</a:t>
            </a:r>
            <a:endParaRPr lang="ru-RU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7923" y="1468316"/>
            <a:ext cx="5931877" cy="5284176"/>
          </a:xfrm>
        </p:spPr>
        <p:txBody>
          <a:bodyPr/>
          <a:lstStyle/>
          <a:p>
            <a:pPr marL="0" indent="0" algn="ctr">
              <a:buNone/>
            </a:pPr>
            <a:endParaRPr lang="ru-RU" dirty="0" smtClean="0"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ru-RU" sz="40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До начала нынешнего столетия развивалась в основном военная беспилотная авиация, в  связи с огромными затратами на развитие этой отрасли авиастроения</a:t>
            </a:r>
            <a:endParaRPr lang="ru-RU" sz="40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547446"/>
            <a:ext cx="6019800" cy="531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9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54014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Оружие возмездия </a:t>
            </a:r>
            <a:endParaRPr lang="ru-RU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7923" y="1468316"/>
            <a:ext cx="9150441" cy="52841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4000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Fieseler</a:t>
            </a:r>
            <a:r>
              <a:rPr lang="ru-RU" sz="40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разработал </a:t>
            </a:r>
            <a:r>
              <a:rPr lang="ru-RU" sz="4000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Fieseler</a:t>
            </a:r>
            <a:r>
              <a:rPr lang="ru-RU" sz="40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Fi-103, ставшую известной как Фау-1 (</a:t>
            </a:r>
            <a:r>
              <a:rPr lang="ru-RU" sz="4000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Vergeltungswaffe</a:t>
            </a:r>
            <a:r>
              <a:rPr lang="ru-RU" sz="40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– оружие возмездия). </a:t>
            </a:r>
          </a:p>
          <a:p>
            <a:pPr marL="0" indent="0">
              <a:buNone/>
            </a:pPr>
            <a:endParaRPr lang="ru-RU" sz="40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ru-RU" sz="40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Она является первой серийной крылатой ракетой, имевшей успешное боевое применение. </a:t>
            </a:r>
            <a:endParaRPr lang="ru-RU" sz="40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238364" y="1468316"/>
            <a:ext cx="2859272" cy="538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34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54014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Беспилотная крылатая ракета</a:t>
            </a:r>
            <a:endParaRPr lang="ru-RU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7923" y="1468316"/>
            <a:ext cx="5931877" cy="52841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200" dirty="0">
                <a:solidFill>
                  <a:srgbClr val="002060"/>
                </a:solidFill>
                <a:latin typeface="Arial Narrow" panose="020B0606020202030204" pitchFamily="34" charset="0"/>
              </a:rPr>
              <a:t>Фау-1 была оснащена пульсирующим воздушно-реактивным двигателем, который позволял преодолевать расстояние в 250-400 км с бомбовой нагрузкой в 750-1000 кг</a:t>
            </a:r>
            <a:r>
              <a:rPr lang="ru-RU" sz="32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.</a:t>
            </a:r>
          </a:p>
          <a:p>
            <a:pPr marL="0" indent="0">
              <a:buNone/>
            </a:pPr>
            <a:r>
              <a:rPr lang="ru-RU" sz="3200" dirty="0">
                <a:solidFill>
                  <a:srgbClr val="002060"/>
                </a:solidFill>
                <a:latin typeface="Arial Narrow" panose="020B0606020202030204" pitchFamily="34" charset="0"/>
              </a:rPr>
              <a:t>Ракета могла стартовать как с пусковой установки с земли, так и с самолета-носителя. Система управления ракетой представляла собой механический программируемый автопилот. 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85128" y="1354015"/>
            <a:ext cx="6106871" cy="539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1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68315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Жертвы первых БПЛА</a:t>
            </a:r>
            <a:endParaRPr lang="ru-RU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7923" y="1189382"/>
            <a:ext cx="5958314" cy="556311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endParaRPr lang="ru-RU" sz="4400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ru-RU" sz="44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Фау-1 </a:t>
            </a:r>
            <a:r>
              <a:rPr lang="ru-RU" sz="4400" dirty="0">
                <a:solidFill>
                  <a:srgbClr val="002060"/>
                </a:solidFill>
                <a:latin typeface="Arial Narrow" panose="020B0606020202030204" pitchFamily="34" charset="0"/>
              </a:rPr>
              <a:t>нанесла достаточно серьезный ущерб Великобритании, унеся жизни более 5000 </a:t>
            </a:r>
            <a:r>
              <a:rPr lang="ru-RU" sz="44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человек</a:t>
            </a:r>
            <a:endParaRPr lang="ru-RU" sz="44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endParaRPr lang="ru-RU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7510990" y="2071483"/>
            <a:ext cx="5838090" cy="352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89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54014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Impact" panose="020B0806030902050204" pitchFamily="34" charset="0"/>
              </a:rPr>
              <a:t>летающий джип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7923" y="1468316"/>
            <a:ext cx="5931877" cy="528417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В послевоенное время потребовался малозаметный </a:t>
            </a:r>
            <a:r>
              <a:rPr lang="ru-RU" sz="4000" dirty="0">
                <a:solidFill>
                  <a:srgbClr val="002060"/>
                </a:solidFill>
                <a:latin typeface="Arial Narrow" panose="020B0606020202030204" pitchFamily="34" charset="0"/>
              </a:rPr>
              <a:t>скоростной разведчик – «летающий внедорожник», который бы мог добраться в труднодоступные местности с минимальным риском обнаружить себя.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717961"/>
            <a:ext cx="6019800" cy="478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6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54014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Чип-революция </a:t>
            </a:r>
            <a:endParaRPr lang="ru-RU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7923" y="1468316"/>
            <a:ext cx="5931877" cy="52841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4400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ru-RU" sz="44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Развитие микропроцессорных технологий дали импульс к появлению гражданской сферы применения БПЛА </a:t>
            </a:r>
            <a:endParaRPr lang="ru-RU" sz="44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354015"/>
            <a:ext cx="6019800" cy="550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7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54014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Первый вопрос</a:t>
            </a:r>
            <a:endParaRPr lang="ru-RU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7923" y="1468316"/>
            <a:ext cx="5931877" cy="5284176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4000" dirty="0">
                <a:solidFill>
                  <a:srgbClr val="002060"/>
                </a:solidFill>
                <a:latin typeface="Arial Narrow" panose="020B0606020202030204" pitchFamily="34" charset="0"/>
              </a:rPr>
              <a:t>Хроника  развития беспилотных летательных аппаратов</a:t>
            </a:r>
          </a:p>
          <a:p>
            <a:pPr marL="0" indent="0" algn="ctr">
              <a:buNone/>
            </a:pPr>
            <a:endParaRPr lang="ru-RU" sz="40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29803" y="1468316"/>
            <a:ext cx="6362197" cy="538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0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54014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Второй вопрос</a:t>
            </a:r>
            <a:endParaRPr lang="ru-RU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7924" y="1468316"/>
            <a:ext cx="4652028" cy="5284176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sz="5400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ru-RU" sz="54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Летающие </a:t>
            </a:r>
            <a:r>
              <a:rPr lang="ru-RU" sz="54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дроны</a:t>
            </a:r>
            <a:r>
              <a:rPr lang="ru-RU" sz="5400" dirty="0">
                <a:solidFill>
                  <a:srgbClr val="002060"/>
                </a:solidFill>
                <a:latin typeface="Arial Narrow" panose="020B0606020202030204" pitchFamily="34" charset="0"/>
              </a:rPr>
              <a:t> нового времени</a:t>
            </a:r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endParaRPr lang="ru-RU" sz="40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61261" y="1468316"/>
            <a:ext cx="7903958" cy="52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6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54014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Типы военных БПЛА</a:t>
            </a:r>
            <a:endParaRPr lang="ru-RU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7923" y="1468316"/>
            <a:ext cx="5931877" cy="5284176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Impact" panose="020B0806030902050204" pitchFamily="34" charset="0"/>
              </a:rPr>
              <a:t>разведывательные </a:t>
            </a:r>
            <a:endParaRPr lang="ru-RU" dirty="0" smtClean="0">
              <a:solidFill>
                <a:srgbClr val="002060"/>
              </a:solidFill>
              <a:latin typeface="Impact" panose="020B0806030902050204" pitchFamily="34" charset="0"/>
            </a:endParaRPr>
          </a:p>
          <a:p>
            <a:pPr marL="0" indent="0">
              <a:buNone/>
            </a:pPr>
            <a:endParaRPr lang="ru-RU" dirty="0" smtClean="0">
              <a:solidFill>
                <a:srgbClr val="002060"/>
              </a:solidFill>
              <a:latin typeface="Impact" panose="020B0806030902050204" pitchFamily="34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Impact" panose="020B0806030902050204" pitchFamily="34" charset="0"/>
              </a:rPr>
              <a:t>ударные 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  <a:latin typeface="Impact" panose="020B0806030902050204" pitchFamily="34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Impact" panose="020B0806030902050204" pitchFamily="34" charset="0"/>
              </a:rPr>
              <a:t>многоцелевые</a:t>
            </a:r>
            <a:endParaRPr lang="ru-RU" dirty="0">
              <a:solidFill>
                <a:srgbClr val="002060"/>
              </a:solidFill>
              <a:latin typeface="Impact" panose="020B0806030902050204" pitchFamily="34" charset="0"/>
            </a:endParaRPr>
          </a:p>
          <a:p>
            <a:endParaRPr lang="ru-RU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806889" y="1450014"/>
            <a:ext cx="4925009" cy="26786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23" y="4110404"/>
            <a:ext cx="3936919" cy="24858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3470" y="4273523"/>
            <a:ext cx="4011846" cy="25932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7999879" y="2879825"/>
            <a:ext cx="5053061" cy="269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8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54014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ru-RU" sz="7300" dirty="0" smtClean="0">
                <a:solidFill>
                  <a:schemeClr val="bg1"/>
                </a:solidFill>
                <a:latin typeface="Impact" panose="020B0806030902050204" pitchFamily="34" charset="0"/>
              </a:rPr>
              <a:t>IAI </a:t>
            </a:r>
            <a:r>
              <a:rPr lang="ru-RU" sz="7300" dirty="0" err="1">
                <a:solidFill>
                  <a:schemeClr val="bg1"/>
                </a:solidFill>
                <a:latin typeface="Impact" panose="020B0806030902050204" pitchFamily="34" charset="0"/>
              </a:rPr>
              <a:t>Scout</a:t>
            </a:r>
            <a:r>
              <a:rPr lang="ru-RU" sz="7300" dirty="0">
                <a:solidFill>
                  <a:schemeClr val="bg1"/>
                </a:solidFill>
                <a:latin typeface="Impact" panose="020B0806030902050204" pitchFamily="34" charset="0"/>
              </a:rPr>
              <a:t/>
            </a:r>
            <a:br>
              <a:rPr lang="ru-RU" sz="73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endParaRPr lang="ru-RU" sz="73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half" idx="1"/>
          </p:nvPr>
        </p:nvSpPr>
        <p:spPr>
          <a:xfrm>
            <a:off x="0" y="1354014"/>
            <a:ext cx="6172200" cy="55039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>
                <a:solidFill>
                  <a:srgbClr val="002060"/>
                </a:solidFill>
                <a:latin typeface="Arial Narrow" panose="020B0606020202030204" pitchFamily="34" charset="0"/>
              </a:rPr>
              <a:t>В 1978 году </a:t>
            </a:r>
            <a:r>
              <a:rPr lang="ru-RU" sz="36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Israel</a:t>
            </a:r>
            <a:r>
              <a:rPr lang="ru-RU" sz="3600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Aircraft</a:t>
            </a:r>
            <a:r>
              <a:rPr lang="ru-RU" sz="3600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Industries</a:t>
            </a:r>
            <a:r>
              <a:rPr lang="ru-RU" sz="3600" dirty="0">
                <a:solidFill>
                  <a:srgbClr val="002060"/>
                </a:solidFill>
                <a:latin typeface="Arial Narrow" panose="020B0606020202030204" pitchFamily="34" charset="0"/>
              </a:rPr>
              <a:t> разработали БПЛА </a:t>
            </a:r>
            <a:r>
              <a:rPr lang="ru-RU" sz="3600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Scout</a:t>
            </a:r>
            <a:endParaRPr lang="ru-RU" sz="3600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endParaRPr lang="ru-RU" sz="36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ru-RU" sz="3600" dirty="0">
                <a:solidFill>
                  <a:srgbClr val="002060"/>
                </a:solidFill>
                <a:latin typeface="Arial Narrow" panose="020B0606020202030204" pitchFamily="34" charset="0"/>
              </a:rPr>
              <a:t>Основная задача этого устройства - передавать оперативную информацию в реальном времени с обзорной 360о телекамеры, установленной на борту.</a:t>
            </a:r>
          </a:p>
          <a:p>
            <a:pPr marL="0" indent="0" algn="ctr">
              <a:buNone/>
            </a:pPr>
            <a:endParaRPr lang="ru-RU" sz="36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354016"/>
            <a:ext cx="6019800" cy="550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8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54014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«ХИЩНИК»</a:t>
            </a:r>
            <a:endParaRPr lang="ru-RU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7923" y="1468316"/>
            <a:ext cx="5931877" cy="52841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>
                <a:solidFill>
                  <a:srgbClr val="002060"/>
                </a:solidFill>
                <a:latin typeface="Arial Narrow" panose="020B0606020202030204" pitchFamily="34" charset="0"/>
              </a:rPr>
              <a:t>Изначально, это был разведывательный БПЛА, на который после модернизации решили установить два ракеты класса «воздух-земля» для поражения различных наземных целей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19800" y="1354015"/>
            <a:ext cx="6172200" cy="550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54014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Дистанционное управление </a:t>
            </a:r>
            <a:r>
              <a:rPr lang="ru-RU" dirty="0" err="1" smtClean="0">
                <a:solidFill>
                  <a:schemeClr val="bg1"/>
                </a:solidFill>
                <a:latin typeface="Impact" panose="020B0806030902050204" pitchFamily="34" charset="0"/>
              </a:rPr>
              <a:t>дроном</a:t>
            </a:r>
            <a:endParaRPr lang="ru-RU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7923" y="1468316"/>
            <a:ext cx="5931877" cy="5284176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sz="4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оператор </a:t>
            </a:r>
            <a:r>
              <a:rPr lang="ru-RU" sz="4800" dirty="0">
                <a:solidFill>
                  <a:srgbClr val="002060"/>
                </a:solidFill>
                <a:latin typeface="Arial Narrow" panose="020B0606020202030204" pitchFamily="34" charset="0"/>
              </a:rPr>
              <a:t>БПЛА может находиться за многие тысячи километров от места полета аппарата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15100" y="1354014"/>
            <a:ext cx="6176899" cy="550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5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54014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ru-RU" dirty="0" err="1">
                <a:solidFill>
                  <a:schemeClr val="bg1"/>
                </a:solidFill>
                <a:latin typeface="Impact" panose="020B0806030902050204" pitchFamily="34" charset="0"/>
              </a:rPr>
              <a:t>Northrop</a:t>
            </a:r>
            <a:r>
              <a:rPr lang="ru-RU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Impact" panose="020B0806030902050204" pitchFamily="34" charset="0"/>
              </a:rPr>
              <a:t>Grumman</a:t>
            </a:r>
            <a:r>
              <a:rPr lang="ru-RU" dirty="0">
                <a:solidFill>
                  <a:schemeClr val="bg1"/>
                </a:solidFill>
                <a:latin typeface="Impact" panose="020B0806030902050204" pitchFamily="34" charset="0"/>
              </a:rPr>
              <a:t> X-47B, 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7923" y="1468316"/>
            <a:ext cx="5931877" cy="5284176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sz="40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Первый </a:t>
            </a:r>
            <a:r>
              <a:rPr lang="ru-RU" sz="4000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дрон</a:t>
            </a:r>
            <a:r>
              <a:rPr lang="ru-RU" sz="40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, который  совершил </a:t>
            </a:r>
            <a:r>
              <a:rPr lang="ru-RU" sz="4000" dirty="0">
                <a:solidFill>
                  <a:srgbClr val="002060"/>
                </a:solidFill>
                <a:latin typeface="Arial Narrow" panose="020B0606020202030204" pitchFamily="34" charset="0"/>
              </a:rPr>
              <a:t>автоматическую посадку на палубу авианосца, а в апреле 2015 года стал первым БПЛА, который произвел дозаправку в воздухе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19800" y="1468316"/>
            <a:ext cx="6019800" cy="52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54014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ru-RU" sz="6600" dirty="0" smtClean="0">
                <a:solidFill>
                  <a:schemeClr val="bg1"/>
                </a:solidFill>
                <a:latin typeface="Impact" panose="020B0806030902050204" pitchFamily="34" charset="0"/>
              </a:rPr>
              <a:t>«охотник»</a:t>
            </a:r>
            <a:endParaRPr lang="ru-RU" sz="6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7923" y="1468316"/>
            <a:ext cx="5931877" cy="528417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В России 3 августа 2019 года совершил первый 20-минутный полет тяжелый ударный БПЛА нового поколения С-70 «Охотник» разработки ОКБ Сухого </a:t>
            </a:r>
            <a:endParaRPr lang="ru-RU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468316"/>
            <a:ext cx="6019800" cy="5389683"/>
          </a:xfrm>
          <a:prstGeom prst="rect">
            <a:avLst/>
          </a:prstGeom>
        </p:spPr>
      </p:pic>
      <p:pic>
        <p:nvPicPr>
          <p:cNvPr id="7" name="Объект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22" y="3699980"/>
            <a:ext cx="5931877" cy="305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8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26781" y="0"/>
            <a:ext cx="12192000" cy="1354014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третий вопрос</a:t>
            </a:r>
            <a:endParaRPr lang="ru-RU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7924" y="1468316"/>
            <a:ext cx="4652028" cy="5284176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sz="54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Этические </a:t>
            </a:r>
            <a:r>
              <a:rPr lang="ru-RU" sz="5400" dirty="0">
                <a:solidFill>
                  <a:srgbClr val="002060"/>
                </a:solidFill>
                <a:latin typeface="Arial Narrow" panose="020B0606020202030204" pitchFamily="34" charset="0"/>
              </a:rPr>
              <a:t>проблемы использования БПЛА</a:t>
            </a:r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endParaRPr lang="ru-RU" sz="40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41370" y="1468316"/>
            <a:ext cx="7555259" cy="528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2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54014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Небоевые </a:t>
            </a:r>
            <a:r>
              <a:rPr lang="ru-RU" dirty="0" err="1" smtClean="0">
                <a:solidFill>
                  <a:schemeClr val="bg1"/>
                </a:solidFill>
                <a:latin typeface="Impact" panose="020B0806030902050204" pitchFamily="34" charset="0"/>
              </a:rPr>
              <a:t>дроны</a:t>
            </a:r>
            <a:endParaRPr lang="ru-RU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19800" y="1604865"/>
            <a:ext cx="6172200" cy="5253134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0" y="1825624"/>
            <a:ext cx="6019800" cy="50323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>
                <a:solidFill>
                  <a:srgbClr val="002060"/>
                </a:solidFill>
                <a:latin typeface="Arial Narrow" panose="020B0606020202030204" pitchFamily="34" charset="0"/>
              </a:rPr>
              <a:t>эпоха современных невоенных </a:t>
            </a:r>
            <a:r>
              <a:rPr lang="ru-RU" sz="40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дронов</a:t>
            </a:r>
            <a:r>
              <a:rPr lang="ru-RU" sz="4000" dirty="0">
                <a:solidFill>
                  <a:srgbClr val="002060"/>
                </a:solidFill>
                <a:latin typeface="Arial Narrow" panose="020B0606020202030204" pitchFamily="34" charset="0"/>
              </a:rPr>
              <a:t> началась в 2006 </a:t>
            </a:r>
            <a:r>
              <a:rPr lang="ru-RU" sz="40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году</a:t>
            </a:r>
          </a:p>
          <a:p>
            <a:pPr marL="0" indent="0" algn="ctr">
              <a:buNone/>
            </a:pPr>
            <a:r>
              <a:rPr lang="ru-RU" sz="40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Федеральная </a:t>
            </a:r>
            <a:r>
              <a:rPr lang="ru-RU" sz="4000" dirty="0">
                <a:solidFill>
                  <a:srgbClr val="002060"/>
                </a:solidFill>
                <a:latin typeface="Arial Narrow" panose="020B0606020202030204" pitchFamily="34" charset="0"/>
              </a:rPr>
              <a:t>авиационная администрация США одобрила полеты небольших пользовательских </a:t>
            </a:r>
            <a:r>
              <a:rPr lang="ru-RU" sz="4000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беспилотников</a:t>
            </a:r>
            <a:endParaRPr lang="ru-RU" sz="40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9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82350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Область применения</a:t>
            </a:r>
            <a:endParaRPr lang="ru-RU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933060"/>
            <a:ext cx="12192000" cy="592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8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54014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определение</a:t>
            </a:r>
            <a:endParaRPr lang="ru-RU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172200" y="1468315"/>
            <a:ext cx="6019800" cy="5284176"/>
          </a:xfrm>
        </p:spPr>
        <p:txBody>
          <a:bodyPr/>
          <a:lstStyle/>
          <a:p>
            <a:pPr marL="0" indent="0" algn="ctr">
              <a:buNone/>
            </a:pPr>
            <a:endParaRPr lang="ru-RU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endParaRPr lang="ru-RU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"Беспилотным летательным аппаратом" (или сокращенно БПЛА) называют </a:t>
            </a:r>
            <a:r>
              <a:rPr lang="ru-RU" dirty="0" smtClean="0">
                <a:solidFill>
                  <a:srgbClr val="002060"/>
                </a:solidFill>
                <a:latin typeface="Impact" panose="020B0806030902050204" pitchFamily="34" charset="0"/>
              </a:rPr>
              <a:t>любой летательный аппарат</a:t>
            </a: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, совершающий полет </a:t>
            </a:r>
            <a:r>
              <a:rPr lang="ru-RU" dirty="0" smtClean="0">
                <a:solidFill>
                  <a:srgbClr val="002060"/>
                </a:solidFill>
                <a:latin typeface="Impact" panose="020B0806030902050204" pitchFamily="34" charset="0"/>
              </a:rPr>
              <a:t>без экипажа </a:t>
            </a: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на борту.</a:t>
            </a:r>
          </a:p>
          <a:p>
            <a:pPr marL="0" indent="0" algn="ctr">
              <a:buNone/>
            </a:pPr>
            <a:endParaRPr lang="ru-RU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В разговорной речи чаще говорят "</a:t>
            </a:r>
            <a:r>
              <a:rPr lang="ru-RU" dirty="0" smtClean="0">
                <a:solidFill>
                  <a:srgbClr val="002060"/>
                </a:solidFill>
                <a:latin typeface="Impact" panose="020B0806030902050204" pitchFamily="34" charset="0"/>
              </a:rPr>
              <a:t>беспилотник</a:t>
            </a: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" или "</a:t>
            </a:r>
            <a:r>
              <a:rPr lang="ru-RU" dirty="0" smtClean="0">
                <a:solidFill>
                  <a:srgbClr val="002060"/>
                </a:solidFill>
                <a:latin typeface="Impact" panose="020B0806030902050204" pitchFamily="34" charset="0"/>
              </a:rPr>
              <a:t>дрон</a:t>
            </a: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" </a:t>
            </a:r>
          </a:p>
          <a:p>
            <a:pPr marL="0" indent="0" algn="ctr">
              <a:buNone/>
            </a:pPr>
            <a:endParaRPr lang="ru-RU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endParaRPr lang="ru-RU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endParaRPr lang="ru-RU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endParaRPr lang="ru-RU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5092" y="1354014"/>
            <a:ext cx="5814708" cy="550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6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54014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ru-RU" sz="7200" dirty="0" smtClean="0">
                <a:solidFill>
                  <a:schemeClr val="bg1"/>
                </a:solidFill>
                <a:latin typeface="Impact" panose="020B0806030902050204" pitchFamily="34" charset="0"/>
              </a:rPr>
              <a:t>Индустрия </a:t>
            </a:r>
            <a:r>
              <a:rPr lang="ru-RU" sz="7200" dirty="0" err="1" smtClean="0">
                <a:solidFill>
                  <a:schemeClr val="bg1"/>
                </a:solidFill>
                <a:latin typeface="Impact" panose="020B0806030902050204" pitchFamily="34" charset="0"/>
              </a:rPr>
              <a:t>дронов</a:t>
            </a:r>
            <a:endParaRPr lang="ru-RU" sz="7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7923" y="1468316"/>
            <a:ext cx="5931877" cy="528417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>
                <a:solidFill>
                  <a:srgbClr val="002060"/>
                </a:solidFill>
              </a:rPr>
              <a:t>С самого начала рынок радиоуправляемых </a:t>
            </a:r>
            <a:r>
              <a:rPr lang="ru-RU" dirty="0" err="1">
                <a:solidFill>
                  <a:srgbClr val="002060"/>
                </a:solidFill>
              </a:rPr>
              <a:t>дронов</a:t>
            </a:r>
            <a:r>
              <a:rPr lang="ru-RU" dirty="0">
                <a:solidFill>
                  <a:srgbClr val="002060"/>
                </a:solidFill>
              </a:rPr>
              <a:t> разделился на два направления: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  <a:p>
            <a:pPr lvl="0"/>
            <a:r>
              <a:rPr lang="ru-RU" dirty="0">
                <a:solidFill>
                  <a:srgbClr val="002060"/>
                </a:solidFill>
              </a:rPr>
              <a:t>полноценные летательные аппараты, разрабатываемые «под ключ» </a:t>
            </a:r>
            <a:r>
              <a:rPr lang="ru-RU" dirty="0" smtClean="0">
                <a:solidFill>
                  <a:srgbClr val="002060"/>
                </a:solidFill>
              </a:rPr>
              <a:t>компаниями</a:t>
            </a:r>
            <a:endParaRPr lang="ru-RU" dirty="0">
              <a:solidFill>
                <a:srgbClr val="002060"/>
              </a:solidFill>
            </a:endParaRPr>
          </a:p>
          <a:p>
            <a:pPr lvl="0"/>
            <a:r>
              <a:rPr lang="ru-RU" dirty="0">
                <a:solidFill>
                  <a:srgbClr val="C00000"/>
                </a:solidFill>
              </a:rPr>
              <a:t>компоненты (электроника, электромоторы и т.п.), которые позволяют создавать </a:t>
            </a:r>
            <a:r>
              <a:rPr lang="ru-RU" dirty="0" smtClean="0">
                <a:solidFill>
                  <a:srgbClr val="C00000"/>
                </a:solidFill>
              </a:rPr>
              <a:t>DIY –системы (</a:t>
            </a:r>
            <a:r>
              <a:rPr lang="en-US" dirty="0" smtClean="0">
                <a:solidFill>
                  <a:srgbClr val="C00000"/>
                </a:solidFill>
              </a:rPr>
              <a:t>Do </a:t>
            </a:r>
            <a:r>
              <a:rPr lang="en-US" dirty="0">
                <a:solidFill>
                  <a:srgbClr val="C00000"/>
                </a:solidFill>
              </a:rPr>
              <a:t>It </a:t>
            </a:r>
            <a:r>
              <a:rPr lang="en-US" dirty="0" smtClean="0">
                <a:solidFill>
                  <a:srgbClr val="C00000"/>
                </a:solidFill>
              </a:rPr>
              <a:t>Yourself</a:t>
            </a:r>
            <a:r>
              <a:rPr lang="ru-RU" dirty="0" smtClean="0">
                <a:solidFill>
                  <a:srgbClr val="C00000"/>
                </a:solidFill>
              </a:rPr>
              <a:t>), </a:t>
            </a:r>
            <a:r>
              <a:rPr lang="ru-RU" dirty="0">
                <a:solidFill>
                  <a:srgbClr val="C00000"/>
                </a:solidFill>
              </a:rPr>
              <a:t>полностью </a:t>
            </a:r>
            <a:r>
              <a:rPr lang="ru-RU" dirty="0" err="1">
                <a:solidFill>
                  <a:srgbClr val="C00000"/>
                </a:solidFill>
              </a:rPr>
              <a:t>кастомные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беспилотники</a:t>
            </a:r>
            <a:r>
              <a:rPr lang="ru-RU" dirty="0">
                <a:solidFill>
                  <a:srgbClr val="C00000"/>
                </a:solidFill>
              </a:rPr>
              <a:t>.</a:t>
            </a:r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172200" y="1468315"/>
            <a:ext cx="6019800" cy="5284176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270171" y="1468316"/>
            <a:ext cx="5766319" cy="245054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err="1">
                <a:latin typeface="Impact" panose="020B0806030902050204" pitchFamily="34" charset="0"/>
              </a:rPr>
              <a:t>Parrot</a:t>
            </a:r>
            <a:r>
              <a:rPr lang="ru-RU" sz="4800" dirty="0">
                <a:latin typeface="Impact" panose="020B0806030902050204" pitchFamily="34" charset="0"/>
              </a:rPr>
              <a:t>, </a:t>
            </a:r>
            <a:r>
              <a:rPr lang="ru-RU" sz="4800" dirty="0" err="1">
                <a:latin typeface="Impact" panose="020B0806030902050204" pitchFamily="34" charset="0"/>
              </a:rPr>
              <a:t>Gaui</a:t>
            </a:r>
            <a:r>
              <a:rPr lang="ru-RU" sz="4800" dirty="0">
                <a:latin typeface="Impact" panose="020B0806030902050204" pitchFamily="34" charset="0"/>
              </a:rPr>
              <a:t>, DJI, </a:t>
            </a:r>
            <a:r>
              <a:rPr lang="ru-RU" sz="4800" dirty="0" err="1">
                <a:latin typeface="Impact" panose="020B0806030902050204" pitchFamily="34" charset="0"/>
              </a:rPr>
              <a:t>Xaircraft</a:t>
            </a:r>
            <a:r>
              <a:rPr lang="ru-RU" sz="4800" dirty="0">
                <a:latin typeface="Impact" panose="020B0806030902050204" pitchFamily="34" charset="0"/>
              </a:rPr>
              <a:t>, </a:t>
            </a:r>
            <a:r>
              <a:rPr lang="ru-RU" sz="4800" dirty="0" err="1">
                <a:latin typeface="Impact" panose="020B0806030902050204" pitchFamily="34" charset="0"/>
              </a:rPr>
              <a:t>GoPro</a:t>
            </a:r>
            <a:endParaRPr lang="ru-RU" sz="4800" dirty="0">
              <a:latin typeface="Impact" panose="020B080603090205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70170" y="4033158"/>
            <a:ext cx="5766319" cy="27193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latin typeface="Impact" panose="020B0806030902050204" pitchFamily="34" charset="0"/>
              </a:rPr>
              <a:t>MultiWii</a:t>
            </a:r>
            <a:r>
              <a:rPr lang="ru-RU" sz="3600" dirty="0">
                <a:latin typeface="Impact" panose="020B0806030902050204" pitchFamily="34" charset="0"/>
              </a:rPr>
              <a:t>, </a:t>
            </a:r>
            <a:r>
              <a:rPr lang="ru-RU" sz="3600" dirty="0" err="1">
                <a:latin typeface="Impact" panose="020B0806030902050204" pitchFamily="34" charset="0"/>
              </a:rPr>
              <a:t>KaptainKuk</a:t>
            </a:r>
            <a:r>
              <a:rPr lang="ru-RU" sz="3600" dirty="0">
                <a:latin typeface="Impact" panose="020B0806030902050204" pitchFamily="34" charset="0"/>
              </a:rPr>
              <a:t>, </a:t>
            </a:r>
            <a:r>
              <a:rPr lang="ru-RU" sz="3600" dirty="0" err="1" smtClean="0">
                <a:latin typeface="Impact" panose="020B0806030902050204" pitchFamily="34" charset="0"/>
              </a:rPr>
              <a:t>ArduCopter</a:t>
            </a:r>
            <a:r>
              <a:rPr lang="ru-RU" sz="3600" dirty="0" smtClean="0">
                <a:latin typeface="Impact" panose="020B0806030902050204" pitchFamily="34" charset="0"/>
              </a:rPr>
              <a:t>.</a:t>
            </a:r>
          </a:p>
          <a:p>
            <a:pPr algn="ctr"/>
            <a:endParaRPr lang="ru-RU" sz="3600" dirty="0">
              <a:latin typeface="Impact" panose="020B0806030902050204" pitchFamily="34" charset="0"/>
            </a:endParaRPr>
          </a:p>
          <a:p>
            <a:pPr algn="ctr"/>
            <a:r>
              <a:rPr lang="ru-RU" sz="3600" dirty="0" smtClean="0">
                <a:latin typeface="Impact" panose="020B0806030902050204" pitchFamily="34" charset="0"/>
              </a:rPr>
              <a:t>Для  DIY платы </a:t>
            </a:r>
            <a:r>
              <a:rPr lang="ru-RU" sz="3600" dirty="0" err="1">
                <a:latin typeface="Impact" panose="020B0806030902050204" pitchFamily="34" charset="0"/>
              </a:rPr>
              <a:t>Arduino</a:t>
            </a:r>
            <a:r>
              <a:rPr lang="ru-RU" sz="3600" dirty="0">
                <a:latin typeface="Impact" panose="020B0806030902050204" pitchFamily="34" charset="0"/>
              </a:rPr>
              <a:t>, </a:t>
            </a:r>
            <a:r>
              <a:rPr lang="ru-RU" sz="3600" dirty="0" err="1">
                <a:latin typeface="Impact" panose="020B0806030902050204" pitchFamily="34" charset="0"/>
              </a:rPr>
              <a:t>Raspberry</a:t>
            </a:r>
            <a:r>
              <a:rPr lang="ru-RU" sz="3600" dirty="0">
                <a:latin typeface="Impact" panose="020B0806030902050204" pitchFamily="34" charset="0"/>
              </a:rPr>
              <a:t> </a:t>
            </a:r>
            <a:r>
              <a:rPr lang="ru-RU" sz="3600" dirty="0" err="1">
                <a:latin typeface="Impact" panose="020B0806030902050204" pitchFamily="34" charset="0"/>
              </a:rPr>
              <a:t>Pi</a:t>
            </a:r>
            <a:r>
              <a:rPr lang="ru-RU" sz="3600" dirty="0">
                <a:latin typeface="Impact" panose="020B080603090205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644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54014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Вопросы морали </a:t>
            </a:r>
            <a:endParaRPr lang="ru-RU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7923" y="1468316"/>
            <a:ext cx="5931877" cy="52841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>
                <a:solidFill>
                  <a:srgbClr val="002060"/>
                </a:solidFill>
                <a:latin typeface="Arial Narrow" panose="020B0606020202030204" pitchFamily="34" charset="0"/>
              </a:rPr>
              <a:t>Появление камер и персональных </a:t>
            </a:r>
            <a:r>
              <a:rPr lang="ru-RU" sz="40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дронов</a:t>
            </a:r>
            <a:r>
              <a:rPr lang="ru-RU" sz="4000" dirty="0">
                <a:solidFill>
                  <a:srgbClr val="002060"/>
                </a:solidFill>
                <a:latin typeface="Arial Narrow" panose="020B0606020202030204" pitchFamily="34" charset="0"/>
              </a:rPr>
              <a:t>, которые способны отдаляться от оператора на многие километры, подняло ряд вопросов об этической стороне работы с «домашними» БПЛА.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468316"/>
            <a:ext cx="6019800" cy="538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9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54014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ru-RU" sz="7200" dirty="0" smtClean="0">
                <a:solidFill>
                  <a:schemeClr val="bg1"/>
                </a:solidFill>
                <a:latin typeface="Impact" panose="020B0806030902050204" pitchFamily="34" charset="0"/>
              </a:rPr>
              <a:t>Идеальный шпион</a:t>
            </a:r>
            <a:endParaRPr lang="ru-RU" sz="7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7923" y="1468316"/>
            <a:ext cx="5931877" cy="52841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Дрон</a:t>
            </a:r>
            <a:r>
              <a:rPr lang="ru-RU" sz="3600" dirty="0">
                <a:solidFill>
                  <a:srgbClr val="002060"/>
                </a:solidFill>
                <a:latin typeface="Arial Narrow" panose="020B0606020202030204" pitchFamily="34" charset="0"/>
              </a:rPr>
              <a:t> — практически идеальный инструмент для любителя подглядывать, шпиона (коммерческого или государственного), анархиста и т.п. В итоге во многих странах законодатели стали спешно принимать новые законы, регулирующие продажи и эксплуатацию </a:t>
            </a:r>
            <a:r>
              <a:rPr lang="ru-RU" sz="36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дронов</a:t>
            </a:r>
            <a:r>
              <a:rPr lang="ru-RU" sz="3600" dirty="0">
                <a:solidFill>
                  <a:srgbClr val="002060"/>
                </a:solidFill>
                <a:latin typeface="Arial Narrow" panose="020B0606020202030204" pitchFamily="34" charset="0"/>
              </a:rPr>
              <a:t>. 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19800" y="1331868"/>
            <a:ext cx="6172200" cy="552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2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54014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Impact" panose="020B0806030902050204" pitchFamily="34" charset="0"/>
              </a:rPr>
              <a:t>Будущее </a:t>
            </a:r>
            <a:r>
              <a:rPr lang="ru-RU" dirty="0" err="1">
                <a:solidFill>
                  <a:schemeClr val="bg1"/>
                </a:solidFill>
                <a:latin typeface="Impact" panose="020B0806030902050204" pitchFamily="34" charset="0"/>
              </a:rPr>
              <a:t>дронов</a:t>
            </a:r>
            <a:r>
              <a:rPr lang="ru-RU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7923" y="1468316"/>
            <a:ext cx="5931877" cy="52841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-использование </a:t>
            </a:r>
            <a:r>
              <a:rPr lang="ru-RU" sz="3600" dirty="0">
                <a:solidFill>
                  <a:srgbClr val="002060"/>
                </a:solidFill>
                <a:latin typeface="Arial Narrow" panose="020B0606020202030204" pitchFamily="34" charset="0"/>
              </a:rPr>
              <a:t>на промышленных объектах (безопасность, проверка состояния различных агрегатов и трубопроводов),</a:t>
            </a:r>
          </a:p>
          <a:p>
            <a:pPr marL="0" indent="0">
              <a:buNone/>
            </a:pPr>
            <a:r>
              <a:rPr lang="ru-RU" sz="3600" dirty="0">
                <a:solidFill>
                  <a:srgbClr val="002060"/>
                </a:solidFill>
                <a:latin typeface="Arial Narrow" panose="020B0606020202030204" pitchFamily="34" charset="0"/>
              </a:rPr>
              <a:t>-</a:t>
            </a:r>
            <a:r>
              <a:rPr lang="ru-RU" sz="36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использование </a:t>
            </a:r>
            <a:r>
              <a:rPr lang="ru-RU" sz="3600" dirty="0">
                <a:solidFill>
                  <a:srgbClr val="002060"/>
                </a:solidFill>
                <a:latin typeface="Arial Narrow" panose="020B0606020202030204" pitchFamily="34" charset="0"/>
              </a:rPr>
              <a:t>в сельском хозяйстве,</a:t>
            </a:r>
          </a:p>
          <a:p>
            <a:pPr marL="0" indent="0">
              <a:buNone/>
            </a:pPr>
            <a:r>
              <a:rPr lang="ru-RU" sz="36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- доставка </a:t>
            </a:r>
            <a:r>
              <a:rPr lang="ru-RU" sz="3600" dirty="0">
                <a:solidFill>
                  <a:srgbClr val="002060"/>
                </a:solidFill>
                <a:latin typeface="Arial Narrow" panose="020B0606020202030204" pitchFamily="34" charset="0"/>
              </a:rPr>
              <a:t>грузов,</a:t>
            </a:r>
          </a:p>
          <a:p>
            <a:pPr marL="0" indent="0">
              <a:buNone/>
            </a:pPr>
            <a:r>
              <a:rPr lang="ru-RU" sz="36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- доставка </a:t>
            </a:r>
            <a:r>
              <a:rPr lang="ru-RU" sz="3600" dirty="0">
                <a:solidFill>
                  <a:srgbClr val="002060"/>
                </a:solidFill>
                <a:latin typeface="Arial Narrow" panose="020B0606020202030204" pitchFamily="34" charset="0"/>
              </a:rPr>
              <a:t>людей.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43340" y="1354014"/>
            <a:ext cx="6448660" cy="550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3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54014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Доставка грузов</a:t>
            </a:r>
            <a:endParaRPr lang="ru-RU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7923" y="1468316"/>
            <a:ext cx="5931877" cy="5284176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Доставку </a:t>
            </a:r>
            <a:r>
              <a:rPr lang="ru-RU" sz="4400" dirty="0">
                <a:solidFill>
                  <a:srgbClr val="002060"/>
                </a:solidFill>
                <a:latin typeface="Arial Narrow" panose="020B0606020202030204" pitchFamily="34" charset="0"/>
              </a:rPr>
              <a:t>грузов при помощи </a:t>
            </a:r>
            <a:r>
              <a:rPr lang="ru-RU" sz="44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дронов</a:t>
            </a:r>
            <a:r>
              <a:rPr lang="ru-RU" sz="4400" dirty="0">
                <a:solidFill>
                  <a:srgbClr val="002060"/>
                </a:solidFill>
                <a:latin typeface="Arial Narrow" panose="020B0606020202030204" pitchFamily="34" charset="0"/>
              </a:rPr>
              <a:t> опробовала компания DHL еще в 2013 году, сейчас эта практика постепенно получает все более широкое </a:t>
            </a:r>
            <a:r>
              <a:rPr lang="ru-RU" sz="44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распространение</a:t>
            </a: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41386" y="1468316"/>
            <a:ext cx="5817419" cy="538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66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54014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отечественный опыт доставки </a:t>
            </a:r>
            <a:r>
              <a:rPr lang="ru-RU" dirty="0" err="1" smtClean="0">
                <a:solidFill>
                  <a:schemeClr val="bg1"/>
                </a:solidFill>
                <a:latin typeface="Impact" panose="020B0806030902050204" pitchFamily="34" charset="0"/>
              </a:rPr>
              <a:t>дроном</a:t>
            </a:r>
            <a:endParaRPr lang="ru-RU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7923" y="1468316"/>
            <a:ext cx="5931877" cy="5284176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dirty="0">
                <a:solidFill>
                  <a:srgbClr val="002060"/>
                </a:solidFill>
                <a:latin typeface="Arial Narrow" panose="020B0606020202030204" pitchFamily="34" charset="0"/>
              </a:rPr>
              <a:t>21 июня 2014 года </a:t>
            </a:r>
            <a:r>
              <a:rPr lang="ru-RU" sz="44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рекламная доставки пиццы.</a:t>
            </a:r>
          </a:p>
          <a:p>
            <a:pPr marL="0" indent="0" algn="ctr">
              <a:buNone/>
            </a:pPr>
            <a:endParaRPr lang="ru-RU" sz="44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ru-RU" sz="44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В итоге- штраф 50 тысяч рублей</a:t>
            </a:r>
          </a:p>
          <a:p>
            <a:pPr marL="0" indent="0" algn="ctr">
              <a:buNone/>
            </a:pPr>
            <a:endParaRPr lang="ru-RU" u="sng" dirty="0"/>
          </a:p>
          <a:p>
            <a:pPr marL="0" indent="0" algn="ctr">
              <a:buNone/>
            </a:pPr>
            <a:endParaRPr lang="ru-RU" u="sng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468316"/>
            <a:ext cx="6019800" cy="52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6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54014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Будущее </a:t>
            </a:r>
            <a:r>
              <a:rPr lang="ru-RU" dirty="0" err="1" smtClean="0">
                <a:solidFill>
                  <a:schemeClr val="bg1"/>
                </a:solidFill>
                <a:latin typeface="Impact" panose="020B0806030902050204" pitchFamily="34" charset="0"/>
              </a:rPr>
              <a:t>дронов</a:t>
            </a:r>
            <a:endParaRPr lang="ru-RU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7923" y="1468316"/>
            <a:ext cx="5931877" cy="52841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БПЛА вскоре станут </a:t>
            </a:r>
            <a:r>
              <a:rPr lang="ru-RU" sz="4400" dirty="0">
                <a:solidFill>
                  <a:srgbClr val="002060"/>
                </a:solidFill>
                <a:latin typeface="Arial Narrow" panose="020B0606020202030204" pitchFamily="34" charset="0"/>
              </a:rPr>
              <a:t>неотъемлемой частью многих сфер нашей жизни: работы и учебы, включая транспорт, исследования, доставку грузов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33917" y="1354014"/>
            <a:ext cx="6558083" cy="550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8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54014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Источник  материала занятия </a:t>
            </a:r>
            <a:endParaRPr lang="ru-RU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7923" y="1468316"/>
            <a:ext cx="5931877" cy="5284176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sz="48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ru-RU" sz="4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При подготовке занятия использованы материалы предоставленные  группой компаний  </a:t>
            </a:r>
            <a:r>
              <a:rPr lang="ru-RU" sz="4800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Геоскан</a:t>
            </a:r>
            <a:endParaRPr lang="ru-RU" sz="4800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ru-RU" sz="4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.</a:t>
            </a:r>
            <a:endParaRPr lang="ru-RU" sz="48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468316"/>
            <a:ext cx="6019800" cy="510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7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54014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Аббревиатура (англ.)</a:t>
            </a:r>
            <a:endParaRPr lang="ru-RU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172200" y="1468315"/>
            <a:ext cx="6019800" cy="5284176"/>
          </a:xfrm>
        </p:spPr>
        <p:txBody>
          <a:bodyPr/>
          <a:lstStyle/>
          <a:p>
            <a:pPr marL="0" indent="0" algn="ctr">
              <a:buNone/>
            </a:pPr>
            <a:endParaRPr lang="ru-RU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UAV –unmanned aerial vehicle</a:t>
            </a: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RPA – remotely piloted aircraft</a:t>
            </a: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UAS- unmanned aircraft system</a:t>
            </a:r>
            <a:endParaRPr lang="ru-RU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endParaRPr lang="ru-RU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endParaRPr lang="ru-RU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endParaRPr lang="ru-RU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endParaRPr lang="ru-RU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5092" y="1354014"/>
            <a:ext cx="5814708" cy="550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4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54014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Impact" panose="020B0806030902050204" pitchFamily="34" charset="0"/>
              </a:rPr>
              <a:t>Аббревиатура </a:t>
            </a:r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(рус.)</a:t>
            </a:r>
            <a:endParaRPr lang="ru-RU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172200" y="1468315"/>
            <a:ext cx="6019800" cy="5284176"/>
          </a:xfrm>
        </p:spPr>
        <p:txBody>
          <a:bodyPr/>
          <a:lstStyle/>
          <a:p>
            <a:pPr marL="0" indent="0" algn="ctr">
              <a:buNone/>
            </a:pPr>
            <a:endParaRPr lang="ru-RU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БПЛА  - беспилотный летательный аппарат</a:t>
            </a:r>
            <a:endParaRPr lang="en-US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БВС – беспилотное воздушное судно</a:t>
            </a:r>
            <a:endParaRPr lang="en-US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БАС- беспилотная авиа система</a:t>
            </a:r>
            <a:endParaRPr lang="ru-RU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endParaRPr lang="ru-RU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endParaRPr lang="ru-RU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endParaRPr lang="ru-RU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endParaRPr lang="ru-RU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5092" y="1354014"/>
            <a:ext cx="5814708" cy="550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8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54014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Почему ДРОН ?</a:t>
            </a:r>
            <a:endParaRPr lang="ru-RU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7923" y="1468316"/>
            <a:ext cx="5931877" cy="5284176"/>
          </a:xfrm>
        </p:spPr>
        <p:txBody>
          <a:bodyPr/>
          <a:lstStyle/>
          <a:p>
            <a:pPr marL="0" indent="0">
              <a:buNone/>
            </a:pPr>
            <a:endParaRPr lang="ru-RU" dirty="0" smtClean="0"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ru-RU" sz="36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ДРОН от </a:t>
            </a:r>
            <a:r>
              <a:rPr lang="ru-RU" sz="3600" dirty="0">
                <a:solidFill>
                  <a:srgbClr val="002060"/>
                </a:solidFill>
                <a:latin typeface="Arial Narrow" panose="020B0606020202030204" pitchFamily="34" charset="0"/>
              </a:rPr>
              <a:t>английского "</a:t>
            </a:r>
            <a:r>
              <a:rPr lang="ru-RU" sz="3600" dirty="0">
                <a:solidFill>
                  <a:srgbClr val="002060"/>
                </a:solidFill>
                <a:latin typeface="Impact" panose="020B0806030902050204" pitchFamily="34" charset="0"/>
              </a:rPr>
              <a:t>drone</a:t>
            </a:r>
            <a:r>
              <a:rPr lang="ru-RU" sz="3600" dirty="0">
                <a:solidFill>
                  <a:srgbClr val="002060"/>
                </a:solidFill>
                <a:latin typeface="Arial Narrow" panose="020B0606020202030204" pitchFamily="34" charset="0"/>
              </a:rPr>
              <a:t>" – "трутень</a:t>
            </a:r>
            <a:r>
              <a:rPr lang="ru-RU" sz="36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"</a:t>
            </a:r>
          </a:p>
          <a:p>
            <a:pPr marL="0" indent="0" algn="ctr">
              <a:buNone/>
            </a:pPr>
            <a:endParaRPr lang="ru-RU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в1936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году лейтенант-коммандер Делмар </a:t>
            </a: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Фарни  ввел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в обращение термин "дрон" </a:t>
            </a: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,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чтобы отличать американские аппараты от подобных же британских, </a:t>
            </a: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называвшихся Qeen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Bee </a:t>
            </a:r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– «пчелиная матка».</a:t>
            </a:r>
            <a:endParaRPr lang="ru-RU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endParaRPr lang="ru-RU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468316"/>
            <a:ext cx="6019800" cy="538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0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54014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Impact" panose="020B0806030902050204" pitchFamily="34" charset="0"/>
              </a:rPr>
              <a:t>Первый </a:t>
            </a:r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грузовой </a:t>
            </a:r>
            <a:r>
              <a:rPr lang="ru-RU" dirty="0">
                <a:solidFill>
                  <a:schemeClr val="bg1"/>
                </a:solidFill>
                <a:latin typeface="Impact" panose="020B0806030902050204" pitchFamily="34" charset="0"/>
              </a:rPr>
              <a:t>БПЛА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7923" y="1468316"/>
            <a:ext cx="5931877" cy="52841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4000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ru-RU" sz="40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Первыми </a:t>
            </a:r>
            <a:r>
              <a:rPr lang="ru-RU" sz="4000" dirty="0">
                <a:solidFill>
                  <a:srgbClr val="002060"/>
                </a:solidFill>
                <a:latin typeface="Arial Narrow" panose="020B0606020202030204" pitchFamily="34" charset="0"/>
              </a:rPr>
              <a:t>беспилотными аппаратами, поднявшимися в воздух, можно считать воздушные шары, снаряженные </a:t>
            </a:r>
            <a:r>
              <a:rPr lang="ru-RU" sz="40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бомбами</a:t>
            </a:r>
            <a:endParaRPr lang="ru-RU" sz="40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46885" y="1353039"/>
            <a:ext cx="6345115" cy="555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50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54014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Летающая бомба</a:t>
            </a:r>
            <a:endParaRPr lang="ru-RU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7923" y="1468316"/>
            <a:ext cx="5931877" cy="5284176"/>
          </a:xfrm>
        </p:spPr>
        <p:txBody>
          <a:bodyPr/>
          <a:lstStyle/>
          <a:p>
            <a:pPr marL="0" indent="0" algn="ctr">
              <a:buNone/>
            </a:pPr>
            <a:endParaRPr lang="ru-RU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ru-RU" sz="40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Идея об использовании аэростатах с подвешенными к ним гранатами пришла австрийскому артиллеристу Францу фон Ухатиусу</a:t>
            </a:r>
            <a:endParaRPr lang="ru-RU" sz="40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19801" y="1399462"/>
            <a:ext cx="6243298" cy="535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1112</TotalTime>
  <Words>4208</Words>
  <Application>Microsoft Office PowerPoint</Application>
  <PresentationFormat>Широкоэкранный</PresentationFormat>
  <Paragraphs>311</Paragraphs>
  <Slides>47</Slides>
  <Notes>37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5" baseType="lpstr">
      <vt:lpstr>Arial</vt:lpstr>
      <vt:lpstr>Arial Black</vt:lpstr>
      <vt:lpstr>Arial Narrow</vt:lpstr>
      <vt:lpstr>Calibri</vt:lpstr>
      <vt:lpstr>Calibri Light</vt:lpstr>
      <vt:lpstr>Impact</vt:lpstr>
      <vt:lpstr>Times New Roman</vt:lpstr>
      <vt:lpstr>Тема Office</vt:lpstr>
      <vt:lpstr>ГОСУДАРСТВЕННОЕ БЮДЖЕТНОЕ ПРОФЕССИОНАЛЬНОЕ ОБРАЗОВАТЕЛЬНОЕ УЧРЕЖДЕНИЕ ГОРОДА МОСКВЫ «КОЛЛЕДЖ ПОЛИЦИИ»</vt:lpstr>
      <vt:lpstr>содержание</vt:lpstr>
      <vt:lpstr>Первый вопрос</vt:lpstr>
      <vt:lpstr>определение</vt:lpstr>
      <vt:lpstr>Аббревиатура (англ.)</vt:lpstr>
      <vt:lpstr>Аббревиатура (рус.)</vt:lpstr>
      <vt:lpstr>Почему ДРОН ?</vt:lpstr>
      <vt:lpstr>Первый грузовой БПЛА</vt:lpstr>
      <vt:lpstr>Летающая бомба</vt:lpstr>
      <vt:lpstr>Франц фон Ухатиус</vt:lpstr>
      <vt:lpstr>Хорошо забытое старое</vt:lpstr>
      <vt:lpstr> лодка Николы Теслы </vt:lpstr>
      <vt:lpstr>Devil automata</vt:lpstr>
      <vt:lpstr>Пионеры авиации</vt:lpstr>
      <vt:lpstr>Винт вместо крыла</vt:lpstr>
      <vt:lpstr>автожир</vt:lpstr>
      <vt:lpstr>гирокомпас</vt:lpstr>
      <vt:lpstr>Летающая бомба </vt:lpstr>
      <vt:lpstr>Воздушная торпеда </vt:lpstr>
      <vt:lpstr>винтокрыл</vt:lpstr>
      <vt:lpstr>Сикорский </vt:lpstr>
      <vt:lpstr> беспилотный самолет-мишень</vt:lpstr>
      <vt:lpstr>Queen Bee – мать всех дронов</vt:lpstr>
      <vt:lpstr>Армейский приоритет</vt:lpstr>
      <vt:lpstr>Оружие возмездия </vt:lpstr>
      <vt:lpstr>Беспилотная крылатая ракета</vt:lpstr>
      <vt:lpstr>Жертвы первых БПЛА</vt:lpstr>
      <vt:lpstr>летающий джип</vt:lpstr>
      <vt:lpstr>Чип-революция </vt:lpstr>
      <vt:lpstr>Второй вопрос</vt:lpstr>
      <vt:lpstr>Типы военных БПЛА</vt:lpstr>
      <vt:lpstr> IAI Scout </vt:lpstr>
      <vt:lpstr>«ХИЩНИК»</vt:lpstr>
      <vt:lpstr>Дистанционное управление дроном</vt:lpstr>
      <vt:lpstr>Northrop Grumman X-47B, </vt:lpstr>
      <vt:lpstr>«охотник»</vt:lpstr>
      <vt:lpstr>третий вопрос</vt:lpstr>
      <vt:lpstr>Небоевые дроны</vt:lpstr>
      <vt:lpstr>Область применения</vt:lpstr>
      <vt:lpstr>Индустрия дронов</vt:lpstr>
      <vt:lpstr>Вопросы морали </vt:lpstr>
      <vt:lpstr>Идеальный шпион</vt:lpstr>
      <vt:lpstr>Будущее дронов </vt:lpstr>
      <vt:lpstr>Доставка грузов</vt:lpstr>
      <vt:lpstr>отечественный опыт доставки дроном</vt:lpstr>
      <vt:lpstr>Будущее дронов</vt:lpstr>
      <vt:lpstr>Источник  материала занятия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ПРОФЕССИОНАЛЬНОЕ ОБРАЗОВАТЕЛЬНОЕ УЧРЕЖДЕНИЕ ГОРОДА МОСКВЫ «КОЛЛЕДЖ ПОЛИЦИИ»</dc:title>
  <dc:creator>Кабинет 804</dc:creator>
  <cp:lastModifiedBy>Светайло Владимир Михайлович</cp:lastModifiedBy>
  <cp:revision>33</cp:revision>
  <dcterms:created xsi:type="dcterms:W3CDTF">2023-03-17T11:28:58Z</dcterms:created>
  <dcterms:modified xsi:type="dcterms:W3CDTF">2023-08-28T06:19:58Z</dcterms:modified>
</cp:coreProperties>
</file>